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sldIdLst>
    <p:sldId id="256" r:id="rId4"/>
    <p:sldId id="258" r:id="rId5"/>
    <p:sldId id="263" r:id="rId6"/>
    <p:sldId id="260" r:id="rId7"/>
    <p:sldId id="264" r:id="rId8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39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1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F533B-CE08-2742-875C-5A4CE6C2C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</p:spPr>
        <p:txBody>
          <a:bodyPr anchor="ctr">
            <a:normAutofit/>
          </a:bodyPr>
          <a:lstStyle/>
          <a:p>
            <a:r>
              <a:rPr lang="es-CL" sz="7200" u="sng" dirty="0"/>
              <a:t>Presente Simple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2EFB1B-F85E-A54B-880E-799777AB95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2387600"/>
            <a:ext cx="6460434" cy="2036970"/>
          </a:xfrm>
        </p:spPr>
        <p:txBody>
          <a:bodyPr>
            <a:normAutofit/>
          </a:bodyPr>
          <a:lstStyle/>
          <a:p>
            <a:r>
              <a:rPr lang="es-CL" sz="3600" dirty="0"/>
              <a:t>Usamos el tiempo Presente Simple para hablar de estados permanentes, hábitos y rutinas.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57A6F1-7BDA-5249-AF9F-8BB14C441F9A}"/>
              </a:ext>
            </a:extLst>
          </p:cNvPr>
          <p:cNvSpPr txBox="1"/>
          <p:nvPr/>
        </p:nvSpPr>
        <p:spPr>
          <a:xfrm>
            <a:off x="239486" y="195943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*Escribir en el cuaderno.</a:t>
            </a:r>
          </a:p>
        </p:txBody>
      </p:sp>
    </p:spTree>
    <p:extLst>
      <p:ext uri="{BB962C8B-B14F-4D97-AF65-F5344CB8AC3E}">
        <p14:creationId xmlns:p14="http://schemas.microsoft.com/office/powerpoint/2010/main" val="334896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AC3B4-70CA-A94B-8405-5370ABB1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u="sng" dirty="0"/>
              <a:t>Forma Afirmativa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CE74B2-C822-5842-8ADC-1E252FE06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sz="2800" dirty="0"/>
              <a:t>Para formar oraciones afirmativas usamos la </a:t>
            </a:r>
            <a:r>
              <a:rPr lang="es-CL" sz="2800" dirty="0">
                <a:highlight>
                  <a:srgbClr val="FFFF00"/>
                </a:highlight>
              </a:rPr>
              <a:t>forma base del verbo </a:t>
            </a:r>
            <a:r>
              <a:rPr lang="es-CL" sz="2800" dirty="0"/>
              <a:t>con </a:t>
            </a:r>
            <a:r>
              <a:rPr lang="es-CL" sz="2800" b="1" i="1" dirty="0">
                <a:solidFill>
                  <a:srgbClr val="002060"/>
                </a:solidFill>
              </a:rPr>
              <a:t>I</a:t>
            </a:r>
            <a:r>
              <a:rPr lang="es-CL" sz="2800" i="1" dirty="0">
                <a:solidFill>
                  <a:srgbClr val="002060"/>
                </a:solidFill>
              </a:rPr>
              <a:t>,</a:t>
            </a:r>
            <a:r>
              <a:rPr lang="es-CL" sz="2800" b="1" i="1" dirty="0">
                <a:solidFill>
                  <a:srgbClr val="002060"/>
                </a:solidFill>
              </a:rPr>
              <a:t> you</a:t>
            </a:r>
            <a:r>
              <a:rPr lang="es-CL" sz="2800" i="1" dirty="0">
                <a:solidFill>
                  <a:srgbClr val="002060"/>
                </a:solidFill>
              </a:rPr>
              <a:t>,</a:t>
            </a:r>
            <a:r>
              <a:rPr lang="es-CL" sz="2800" b="1" i="1" dirty="0">
                <a:solidFill>
                  <a:srgbClr val="002060"/>
                </a:solidFill>
              </a:rPr>
              <a:t> we </a:t>
            </a:r>
            <a:r>
              <a:rPr lang="es-CL" sz="2800" dirty="0"/>
              <a:t>y</a:t>
            </a:r>
            <a:r>
              <a:rPr lang="es-CL" sz="2800" b="1" i="1" dirty="0">
                <a:solidFill>
                  <a:srgbClr val="002060"/>
                </a:solidFill>
              </a:rPr>
              <a:t> they</a:t>
            </a:r>
            <a:r>
              <a:rPr lang="es-CL" sz="2800" dirty="0"/>
              <a:t>.</a:t>
            </a:r>
          </a:p>
          <a:p>
            <a:r>
              <a:rPr lang="es-CL" sz="2800" dirty="0"/>
              <a:t>I </a:t>
            </a:r>
            <a:r>
              <a:rPr lang="es-CL" sz="2800" dirty="0">
                <a:highlight>
                  <a:srgbClr val="FFFF00"/>
                </a:highlight>
              </a:rPr>
              <a:t>wake</a:t>
            </a:r>
            <a:r>
              <a:rPr lang="es-CL" sz="2800" dirty="0"/>
              <a:t> up at six o’clock.</a:t>
            </a:r>
          </a:p>
          <a:p>
            <a:r>
              <a:rPr lang="es-CL" sz="2800" dirty="0"/>
              <a:t>They </a:t>
            </a:r>
            <a:r>
              <a:rPr lang="es-CL" sz="2800" dirty="0">
                <a:highlight>
                  <a:srgbClr val="FFFF00"/>
                </a:highlight>
              </a:rPr>
              <a:t>watch</a:t>
            </a:r>
            <a:r>
              <a:rPr lang="es-CL" sz="2800" dirty="0"/>
              <a:t> movies at night.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s-CL" sz="2800" dirty="0"/>
              <a:t>Cuando usamos </a:t>
            </a:r>
            <a:r>
              <a:rPr lang="es-CL" sz="2800" b="1" i="1" dirty="0">
                <a:solidFill>
                  <a:srgbClr val="002060"/>
                </a:solidFill>
              </a:rPr>
              <a:t>he</a:t>
            </a:r>
            <a:r>
              <a:rPr lang="es-CL" sz="2800" dirty="0"/>
              <a:t>, </a:t>
            </a:r>
            <a:r>
              <a:rPr lang="es-CL" sz="2800" b="1" i="1" dirty="0">
                <a:solidFill>
                  <a:srgbClr val="002060"/>
                </a:solidFill>
              </a:rPr>
              <a:t>she</a:t>
            </a:r>
            <a:r>
              <a:rPr lang="es-CL" sz="2800" dirty="0"/>
              <a:t>, </a:t>
            </a:r>
            <a:r>
              <a:rPr lang="es-CL" sz="2800" b="1" i="1" dirty="0">
                <a:solidFill>
                  <a:srgbClr val="002060"/>
                </a:solidFill>
              </a:rPr>
              <a:t>it, </a:t>
            </a:r>
            <a:r>
              <a:rPr lang="es-CL" sz="2800" dirty="0"/>
              <a:t>se le agrega </a:t>
            </a:r>
            <a:r>
              <a:rPr lang="es-CL" sz="2800" b="1" dirty="0">
                <a:solidFill>
                  <a:schemeClr val="accent1"/>
                </a:solidFill>
              </a:rPr>
              <a:t>-S </a:t>
            </a:r>
            <a:r>
              <a:rPr lang="es-CL" sz="2800" dirty="0"/>
              <a:t>o </a:t>
            </a:r>
            <a:r>
              <a:rPr lang="es-CL" sz="2800" b="1" dirty="0">
                <a:solidFill>
                  <a:schemeClr val="accent1"/>
                </a:solidFill>
              </a:rPr>
              <a:t>-ES </a:t>
            </a:r>
            <a:r>
              <a:rPr lang="es-CL" sz="2800" dirty="0"/>
              <a:t>a la forma base del verbo.</a:t>
            </a:r>
          </a:p>
          <a:p>
            <a:r>
              <a:rPr lang="es-CL" sz="2800" dirty="0"/>
              <a:t>She </a:t>
            </a:r>
            <a:r>
              <a:rPr lang="es-CL" sz="2800" dirty="0">
                <a:highlight>
                  <a:srgbClr val="FFFF00"/>
                </a:highlight>
              </a:rPr>
              <a:t>wake</a:t>
            </a:r>
            <a:r>
              <a:rPr lang="es-CL" sz="2800" b="1" dirty="0">
                <a:solidFill>
                  <a:schemeClr val="accent1"/>
                </a:solidFill>
              </a:rPr>
              <a:t>s</a:t>
            </a:r>
            <a:r>
              <a:rPr lang="es-CL" sz="2800" dirty="0"/>
              <a:t> up at six thirty.</a:t>
            </a:r>
          </a:p>
          <a:p>
            <a:r>
              <a:rPr lang="es-CL" sz="2800" dirty="0"/>
              <a:t>He </a:t>
            </a:r>
            <a:r>
              <a:rPr lang="es-CL" sz="2800" dirty="0">
                <a:highlight>
                  <a:srgbClr val="FFFF00"/>
                </a:highlight>
              </a:rPr>
              <a:t>watch</a:t>
            </a:r>
            <a:r>
              <a:rPr lang="es-CL" sz="2800" b="1" dirty="0">
                <a:solidFill>
                  <a:schemeClr val="accent1"/>
                </a:solidFill>
              </a:rPr>
              <a:t>es</a:t>
            </a:r>
            <a:r>
              <a:rPr lang="es-CL" sz="2800" dirty="0"/>
              <a:t> TV in the afternoon.</a:t>
            </a:r>
          </a:p>
          <a:p>
            <a:pPr marL="0" indent="0">
              <a:buNone/>
            </a:pPr>
            <a:r>
              <a:rPr lang="es-CL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0529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CE74B2-C822-5842-8ADC-1E252FE06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62" y="650568"/>
            <a:ext cx="8421076" cy="5556863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es-CL" sz="11000" dirty="0"/>
              <a:t>A los verbos se le agrega </a:t>
            </a:r>
            <a:r>
              <a:rPr lang="es-CL" sz="11000" b="1" dirty="0">
                <a:solidFill>
                  <a:schemeClr val="accent1"/>
                </a:solidFill>
              </a:rPr>
              <a:t>-ES </a:t>
            </a:r>
            <a:r>
              <a:rPr lang="es-CL" sz="11000" dirty="0"/>
              <a:t>cuando el verbo termina en </a:t>
            </a:r>
            <a:r>
              <a:rPr lang="es-CL" sz="11000" b="1" dirty="0">
                <a:highlight>
                  <a:srgbClr val="FFFF00"/>
                </a:highlight>
              </a:rPr>
              <a:t>-SS</a:t>
            </a:r>
            <a:r>
              <a:rPr lang="es-CL" sz="11000" dirty="0">
                <a:highlight>
                  <a:srgbClr val="FFFF00"/>
                </a:highlight>
              </a:rPr>
              <a:t>, </a:t>
            </a:r>
            <a:r>
              <a:rPr lang="es-CL" sz="11000" b="1" dirty="0">
                <a:highlight>
                  <a:srgbClr val="FFFF00"/>
                </a:highlight>
              </a:rPr>
              <a:t>-X</a:t>
            </a:r>
            <a:r>
              <a:rPr lang="es-CL" sz="11000" dirty="0">
                <a:highlight>
                  <a:srgbClr val="FFFF00"/>
                </a:highlight>
              </a:rPr>
              <a:t>, </a:t>
            </a:r>
            <a:r>
              <a:rPr lang="es-CL" sz="11000" b="1" dirty="0">
                <a:highlight>
                  <a:srgbClr val="FFFF00"/>
                </a:highlight>
              </a:rPr>
              <a:t>-CH</a:t>
            </a:r>
            <a:r>
              <a:rPr lang="es-CL" sz="11000" dirty="0">
                <a:highlight>
                  <a:srgbClr val="FFFF00"/>
                </a:highlight>
              </a:rPr>
              <a:t>, </a:t>
            </a:r>
            <a:r>
              <a:rPr lang="es-CL" sz="11000" b="1" dirty="0">
                <a:highlight>
                  <a:srgbClr val="FFFF00"/>
                </a:highlight>
              </a:rPr>
              <a:t>-SH</a:t>
            </a:r>
            <a:r>
              <a:rPr lang="es-CL" sz="11000" dirty="0">
                <a:highlight>
                  <a:srgbClr val="FFFF00"/>
                </a:highlight>
              </a:rPr>
              <a:t>, </a:t>
            </a:r>
            <a:r>
              <a:rPr lang="es-CL" sz="11000" b="1" dirty="0">
                <a:highlight>
                  <a:srgbClr val="FFFF00"/>
                </a:highlight>
              </a:rPr>
              <a:t>-O</a:t>
            </a:r>
            <a:r>
              <a:rPr lang="es-CL" sz="11000" dirty="0"/>
              <a:t>. Esto se aplica solamente cuando usamos </a:t>
            </a:r>
            <a:r>
              <a:rPr lang="es-CL" sz="11000" b="1" i="1" dirty="0">
                <a:solidFill>
                  <a:srgbClr val="002060"/>
                </a:solidFill>
              </a:rPr>
              <a:t>he</a:t>
            </a:r>
            <a:r>
              <a:rPr lang="es-CL" sz="11000" dirty="0"/>
              <a:t>, </a:t>
            </a:r>
            <a:r>
              <a:rPr lang="es-CL" sz="11000" b="1" i="1" dirty="0">
                <a:solidFill>
                  <a:srgbClr val="002060"/>
                </a:solidFill>
              </a:rPr>
              <a:t>she</a:t>
            </a:r>
            <a:r>
              <a:rPr lang="es-CL" sz="11000" dirty="0"/>
              <a:t>, </a:t>
            </a:r>
            <a:r>
              <a:rPr lang="es-CL" sz="11000" b="1" i="1" dirty="0">
                <a:solidFill>
                  <a:srgbClr val="002060"/>
                </a:solidFill>
              </a:rPr>
              <a:t>it.</a:t>
            </a:r>
          </a:p>
          <a:p>
            <a:r>
              <a:rPr lang="es-CL" sz="11000" dirty="0"/>
              <a:t>Daniel tea</a:t>
            </a:r>
            <a:r>
              <a:rPr lang="es-CL" sz="11000" b="1" dirty="0"/>
              <a:t>ch</a:t>
            </a:r>
            <a:r>
              <a:rPr lang="es-CL" sz="11000" b="1" dirty="0">
                <a:solidFill>
                  <a:schemeClr val="accent1"/>
                </a:solidFill>
              </a:rPr>
              <a:t>es</a:t>
            </a:r>
            <a:r>
              <a:rPr lang="es-CL" sz="11000" dirty="0"/>
              <a:t> English.</a:t>
            </a:r>
          </a:p>
          <a:p>
            <a:r>
              <a:rPr lang="es-CL" sz="11000" dirty="0"/>
              <a:t>Paula g</a:t>
            </a:r>
            <a:r>
              <a:rPr lang="es-CL" sz="11000" b="1" dirty="0"/>
              <a:t>o</a:t>
            </a:r>
            <a:r>
              <a:rPr lang="es-CL" sz="11000" b="1" dirty="0">
                <a:solidFill>
                  <a:schemeClr val="accent1"/>
                </a:solidFill>
              </a:rPr>
              <a:t>es</a:t>
            </a:r>
            <a:r>
              <a:rPr lang="es-CL" sz="11000" dirty="0"/>
              <a:t> to the gym on Tuesdays.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 startAt="4"/>
            </a:pPr>
            <a:r>
              <a:rPr lang="es-CL" sz="11000" dirty="0"/>
              <a:t>Cuando un verbo termina en </a:t>
            </a:r>
            <a:r>
              <a:rPr lang="es-CL" sz="11000" b="1" dirty="0">
                <a:highlight>
                  <a:srgbClr val="FFFF00"/>
                </a:highlight>
              </a:rPr>
              <a:t>CONSONANTE +Y</a:t>
            </a:r>
            <a:r>
              <a:rPr lang="es-CL" sz="11000" dirty="0"/>
              <a:t>, cambiamos la </a:t>
            </a:r>
            <a:r>
              <a:rPr lang="es-CL" sz="11000" b="1" dirty="0">
                <a:highlight>
                  <a:srgbClr val="FFFF00"/>
                </a:highlight>
              </a:rPr>
              <a:t>-Y</a:t>
            </a:r>
            <a:r>
              <a:rPr lang="es-CL" sz="11000" b="1" dirty="0"/>
              <a:t> </a:t>
            </a:r>
            <a:r>
              <a:rPr lang="es-CL" sz="11000" dirty="0"/>
              <a:t>por</a:t>
            </a:r>
            <a:r>
              <a:rPr lang="es-CL" sz="11000" b="1" dirty="0">
                <a:solidFill>
                  <a:schemeClr val="accent1"/>
                </a:solidFill>
              </a:rPr>
              <a:t> -I </a:t>
            </a:r>
            <a:r>
              <a:rPr lang="es-CL" sz="11000" dirty="0"/>
              <a:t>y agregamos </a:t>
            </a:r>
            <a:r>
              <a:rPr lang="es-CL" sz="11000" b="1" dirty="0">
                <a:solidFill>
                  <a:schemeClr val="accent1"/>
                </a:solidFill>
              </a:rPr>
              <a:t>-ES</a:t>
            </a:r>
            <a:r>
              <a:rPr lang="es-CL" sz="11000" b="1" dirty="0"/>
              <a:t>.</a:t>
            </a:r>
          </a:p>
          <a:p>
            <a:r>
              <a:rPr lang="es-CL" sz="11000" dirty="0"/>
              <a:t>Glen stud</a:t>
            </a:r>
            <a:r>
              <a:rPr lang="es-CL" sz="11000" b="1" dirty="0">
                <a:solidFill>
                  <a:schemeClr val="accent1"/>
                </a:solidFill>
              </a:rPr>
              <a:t>ies</a:t>
            </a:r>
            <a:r>
              <a:rPr lang="es-CL" sz="11000" dirty="0"/>
              <a:t> (stu</a:t>
            </a:r>
            <a:r>
              <a:rPr lang="es-CL" sz="11000" b="1" dirty="0"/>
              <a:t>dy</a:t>
            </a:r>
            <a:r>
              <a:rPr lang="es-CL" sz="11000" dirty="0"/>
              <a:t>) at the library on Mondays.</a:t>
            </a:r>
          </a:p>
          <a:p>
            <a:r>
              <a:rPr lang="es-CL" sz="11000" dirty="0"/>
              <a:t>Lucy cr</a:t>
            </a:r>
            <a:r>
              <a:rPr lang="es-CL" sz="11000" b="1" dirty="0">
                <a:solidFill>
                  <a:schemeClr val="accent1"/>
                </a:solidFill>
              </a:rPr>
              <a:t>ies</a:t>
            </a:r>
            <a:r>
              <a:rPr lang="es-CL" sz="11000" dirty="0"/>
              <a:t> (c</a:t>
            </a:r>
            <a:r>
              <a:rPr lang="es-CL" sz="11000" b="1" dirty="0"/>
              <a:t>ry</a:t>
            </a:r>
            <a:r>
              <a:rPr lang="es-CL" sz="11000" dirty="0"/>
              <a:t>) a lot.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s-CL" sz="11000" dirty="0"/>
              <a:t>Los verbos cuando usamos </a:t>
            </a:r>
            <a:r>
              <a:rPr lang="es-CL" sz="11000" b="1" i="1" dirty="0">
                <a:solidFill>
                  <a:srgbClr val="002060"/>
                </a:solidFill>
              </a:rPr>
              <a:t>I</a:t>
            </a:r>
            <a:r>
              <a:rPr lang="es-CL" sz="11000" i="1" dirty="0"/>
              <a:t>,</a:t>
            </a:r>
            <a:r>
              <a:rPr lang="es-CL" sz="11000" b="1" i="1" dirty="0">
                <a:solidFill>
                  <a:srgbClr val="002060"/>
                </a:solidFill>
              </a:rPr>
              <a:t> you</a:t>
            </a:r>
            <a:r>
              <a:rPr lang="es-CL" sz="11000" i="1" dirty="0"/>
              <a:t>,</a:t>
            </a:r>
            <a:r>
              <a:rPr lang="es-CL" sz="11000" b="1" i="1" dirty="0">
                <a:solidFill>
                  <a:srgbClr val="002060"/>
                </a:solidFill>
              </a:rPr>
              <a:t> we </a:t>
            </a:r>
            <a:r>
              <a:rPr lang="es-CL" sz="11000" dirty="0"/>
              <a:t>y</a:t>
            </a:r>
            <a:r>
              <a:rPr lang="es-CL" sz="11000" b="1" i="1" dirty="0">
                <a:solidFill>
                  <a:srgbClr val="002060"/>
                </a:solidFill>
              </a:rPr>
              <a:t> they </a:t>
            </a:r>
            <a:r>
              <a:rPr lang="es-CL" sz="11000" dirty="0"/>
              <a:t>no cambian.</a:t>
            </a:r>
          </a:p>
          <a:p>
            <a:r>
              <a:rPr lang="es-CL" sz="11000" dirty="0"/>
              <a:t>I study on Wednesday. </a:t>
            </a:r>
          </a:p>
          <a:p>
            <a:r>
              <a:rPr lang="es-CL" sz="11000" dirty="0"/>
              <a:t>We go to the park on Sundays.</a:t>
            </a:r>
          </a:p>
          <a:p>
            <a:endParaRPr lang="es-CL" sz="11000" dirty="0"/>
          </a:p>
          <a:p>
            <a:endParaRPr lang="es-CL" sz="11000" dirty="0"/>
          </a:p>
          <a:p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33880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5698FED-20B4-A449-B1EF-4E6576790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u="sng" dirty="0"/>
              <a:t>Forma Negativa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142850-D81E-C44F-AB38-24F68FAEE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049" y="1690688"/>
            <a:ext cx="8543925" cy="4662956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Para formar oraciones negativas usamos </a:t>
            </a:r>
            <a:r>
              <a:rPr lang="es-CL" b="1" dirty="0"/>
              <a:t>DON’T </a:t>
            </a:r>
            <a:r>
              <a:rPr lang="es-CL" dirty="0"/>
              <a:t>o </a:t>
            </a:r>
            <a:r>
              <a:rPr lang="es-CL" b="1" dirty="0"/>
              <a:t>DOESN’T </a:t>
            </a:r>
            <a:r>
              <a:rPr lang="es-CL" dirty="0"/>
              <a:t>más la forma base del verbo.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s-CL" dirty="0"/>
              <a:t>Usamos</a:t>
            </a:r>
            <a:r>
              <a:rPr lang="es-CL" b="1" dirty="0"/>
              <a:t> </a:t>
            </a:r>
            <a:r>
              <a:rPr lang="es-CL" b="1" dirty="0">
                <a:solidFill>
                  <a:srgbClr val="FF0000"/>
                </a:solidFill>
              </a:rPr>
              <a:t>DON’T</a:t>
            </a:r>
            <a:r>
              <a:rPr lang="es-CL" b="1" dirty="0"/>
              <a:t> </a:t>
            </a:r>
            <a:r>
              <a:rPr lang="es-CL" dirty="0"/>
              <a:t>con</a:t>
            </a:r>
            <a:r>
              <a:rPr lang="es-CL" b="1" dirty="0"/>
              <a:t> </a:t>
            </a:r>
            <a:r>
              <a:rPr lang="es-CL" b="1" i="1" dirty="0">
                <a:solidFill>
                  <a:srgbClr val="002060"/>
                </a:solidFill>
              </a:rPr>
              <a:t>I</a:t>
            </a:r>
            <a:r>
              <a:rPr lang="es-CL" i="1" dirty="0"/>
              <a:t>,</a:t>
            </a:r>
            <a:r>
              <a:rPr lang="es-CL" b="1" i="1" dirty="0">
                <a:solidFill>
                  <a:srgbClr val="002060"/>
                </a:solidFill>
              </a:rPr>
              <a:t> you</a:t>
            </a:r>
            <a:r>
              <a:rPr lang="es-CL" i="1" dirty="0"/>
              <a:t>,</a:t>
            </a:r>
            <a:r>
              <a:rPr lang="es-CL" b="1" i="1" dirty="0">
                <a:solidFill>
                  <a:srgbClr val="002060"/>
                </a:solidFill>
              </a:rPr>
              <a:t> we </a:t>
            </a:r>
            <a:r>
              <a:rPr lang="es-CL" dirty="0"/>
              <a:t>y</a:t>
            </a:r>
            <a:r>
              <a:rPr lang="es-CL" b="1" i="1" dirty="0">
                <a:solidFill>
                  <a:srgbClr val="002060"/>
                </a:solidFill>
              </a:rPr>
              <a:t> they</a:t>
            </a:r>
            <a:r>
              <a:rPr lang="es-CL" b="1" i="1" dirty="0"/>
              <a:t>.</a:t>
            </a:r>
          </a:p>
          <a:p>
            <a:r>
              <a:rPr lang="es-CL" dirty="0"/>
              <a:t>I </a:t>
            </a:r>
            <a:r>
              <a:rPr lang="es-CL" b="1" dirty="0">
                <a:solidFill>
                  <a:srgbClr val="FF0000"/>
                </a:solidFill>
              </a:rPr>
              <a:t>don’t</a:t>
            </a:r>
            <a:r>
              <a:rPr lang="es-CL" dirty="0"/>
              <a:t> eat junk food for dinner.</a:t>
            </a:r>
          </a:p>
          <a:p>
            <a:r>
              <a:rPr lang="es-CL" dirty="0"/>
              <a:t>They </a:t>
            </a:r>
            <a:r>
              <a:rPr lang="es-CL" b="1" dirty="0">
                <a:solidFill>
                  <a:srgbClr val="FF0000"/>
                </a:solidFill>
              </a:rPr>
              <a:t>don’t</a:t>
            </a:r>
            <a:r>
              <a:rPr lang="es-CL" dirty="0"/>
              <a:t> have karate class on Tueasday.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s-CL" dirty="0"/>
              <a:t>Usamos DOESN’T con </a:t>
            </a:r>
            <a:r>
              <a:rPr lang="es-CL" b="1" i="1" dirty="0">
                <a:solidFill>
                  <a:srgbClr val="002060"/>
                </a:solidFill>
              </a:rPr>
              <a:t>he</a:t>
            </a:r>
            <a:r>
              <a:rPr lang="es-CL" dirty="0"/>
              <a:t>, </a:t>
            </a:r>
            <a:r>
              <a:rPr lang="es-CL" b="1" i="1" dirty="0">
                <a:solidFill>
                  <a:srgbClr val="002060"/>
                </a:solidFill>
              </a:rPr>
              <a:t>she</a:t>
            </a:r>
            <a:r>
              <a:rPr lang="es-CL" dirty="0"/>
              <a:t>, </a:t>
            </a:r>
            <a:r>
              <a:rPr lang="es-CL" b="1" i="1" dirty="0">
                <a:solidFill>
                  <a:srgbClr val="002060"/>
                </a:solidFill>
              </a:rPr>
              <a:t>it</a:t>
            </a:r>
            <a:r>
              <a:rPr lang="es-CL" b="1" i="1" dirty="0"/>
              <a:t>.</a:t>
            </a:r>
          </a:p>
          <a:p>
            <a:r>
              <a:rPr lang="es-CL" dirty="0"/>
              <a:t>She </a:t>
            </a:r>
            <a:r>
              <a:rPr lang="es-CL" b="1" dirty="0">
                <a:solidFill>
                  <a:srgbClr val="FF0000"/>
                </a:solidFill>
              </a:rPr>
              <a:t>doesn’t</a:t>
            </a:r>
            <a:r>
              <a:rPr lang="es-CL" dirty="0"/>
              <a:t> watch TV in the morning.</a:t>
            </a:r>
          </a:p>
          <a:p>
            <a:r>
              <a:rPr lang="es-CL" dirty="0"/>
              <a:t>He </a:t>
            </a:r>
            <a:r>
              <a:rPr lang="es-CL" b="1" dirty="0">
                <a:solidFill>
                  <a:srgbClr val="FF0000"/>
                </a:solidFill>
              </a:rPr>
              <a:t>doesn’t</a:t>
            </a:r>
            <a:r>
              <a:rPr lang="es-CL" dirty="0"/>
              <a:t> eat lunch at 2 p.m.</a:t>
            </a:r>
          </a:p>
        </p:txBody>
      </p:sp>
    </p:spTree>
    <p:extLst>
      <p:ext uri="{BB962C8B-B14F-4D97-AF65-F5344CB8AC3E}">
        <p14:creationId xmlns:p14="http://schemas.microsoft.com/office/powerpoint/2010/main" val="408581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5698FED-20B4-A449-B1EF-4E6576790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u="sng" dirty="0"/>
              <a:t>Preguntas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142850-D81E-C44F-AB38-24F68FAEE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570793"/>
            <a:ext cx="8543924" cy="4922082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Para formar preguntas (Yes/No questions) usamos </a:t>
            </a:r>
            <a:r>
              <a:rPr lang="es-CL" b="1" dirty="0">
                <a:solidFill>
                  <a:srgbClr val="FF0000"/>
                </a:solidFill>
              </a:rPr>
              <a:t>DO</a:t>
            </a:r>
            <a:r>
              <a:rPr lang="es-CL" b="1" dirty="0"/>
              <a:t> </a:t>
            </a:r>
            <a:r>
              <a:rPr lang="es-CL" dirty="0"/>
              <a:t>o </a:t>
            </a:r>
            <a:r>
              <a:rPr lang="es-CL" b="1" dirty="0">
                <a:solidFill>
                  <a:srgbClr val="FF0000"/>
                </a:solidFill>
              </a:rPr>
              <a:t>DOES </a:t>
            </a:r>
            <a:r>
              <a:rPr lang="es-CL" dirty="0"/>
              <a:t>antes del sujeto. 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s-CL" dirty="0"/>
              <a:t>Usamos </a:t>
            </a:r>
            <a:r>
              <a:rPr lang="es-CL" b="1" dirty="0">
                <a:solidFill>
                  <a:srgbClr val="FF0000"/>
                </a:solidFill>
              </a:rPr>
              <a:t>DO</a:t>
            </a:r>
            <a:r>
              <a:rPr lang="es-CL" dirty="0"/>
              <a:t> con los sujetos </a:t>
            </a:r>
            <a:r>
              <a:rPr lang="es-CL" b="1" i="1" dirty="0">
                <a:solidFill>
                  <a:srgbClr val="002060"/>
                </a:solidFill>
              </a:rPr>
              <a:t>I</a:t>
            </a:r>
            <a:r>
              <a:rPr lang="es-CL" i="1" dirty="0"/>
              <a:t>,</a:t>
            </a:r>
            <a:r>
              <a:rPr lang="es-CL" b="1" i="1" dirty="0">
                <a:solidFill>
                  <a:srgbClr val="002060"/>
                </a:solidFill>
              </a:rPr>
              <a:t> you</a:t>
            </a:r>
            <a:r>
              <a:rPr lang="es-CL" i="1" dirty="0"/>
              <a:t>,</a:t>
            </a:r>
            <a:r>
              <a:rPr lang="es-CL" b="1" i="1" dirty="0">
                <a:solidFill>
                  <a:srgbClr val="002060"/>
                </a:solidFill>
              </a:rPr>
              <a:t> we </a:t>
            </a:r>
            <a:r>
              <a:rPr lang="es-CL" dirty="0"/>
              <a:t>y</a:t>
            </a:r>
            <a:r>
              <a:rPr lang="es-CL" b="1" i="1" dirty="0">
                <a:solidFill>
                  <a:srgbClr val="002060"/>
                </a:solidFill>
              </a:rPr>
              <a:t> they</a:t>
            </a:r>
            <a:r>
              <a:rPr lang="es-CL" b="1" i="1" dirty="0"/>
              <a:t>.</a:t>
            </a:r>
          </a:p>
          <a:p>
            <a:r>
              <a:rPr lang="es-CL" b="1" dirty="0">
                <a:solidFill>
                  <a:srgbClr val="FF0000"/>
                </a:solidFill>
              </a:rPr>
              <a:t>Do</a:t>
            </a:r>
            <a:r>
              <a:rPr lang="es-CL" dirty="0"/>
              <a:t> they go to the gym on Fridays?</a:t>
            </a:r>
          </a:p>
          <a:p>
            <a:pPr marL="514350" indent="-514350">
              <a:buFont typeface="+mj-lt"/>
              <a:buAutoNum type="arabicPeriod" startAt="9"/>
            </a:pPr>
            <a:r>
              <a:rPr lang="es-CL" dirty="0"/>
              <a:t>Usamos </a:t>
            </a:r>
            <a:r>
              <a:rPr lang="es-CL" b="1" dirty="0">
                <a:solidFill>
                  <a:srgbClr val="FF0000"/>
                </a:solidFill>
              </a:rPr>
              <a:t>DOES</a:t>
            </a:r>
            <a:r>
              <a:rPr lang="es-CL" b="1" dirty="0"/>
              <a:t> </a:t>
            </a:r>
            <a:r>
              <a:rPr lang="es-CL" dirty="0"/>
              <a:t>con los sujetos </a:t>
            </a:r>
            <a:r>
              <a:rPr lang="es-CL" b="1" i="1" dirty="0">
                <a:solidFill>
                  <a:srgbClr val="002060"/>
                </a:solidFill>
              </a:rPr>
              <a:t>he</a:t>
            </a:r>
            <a:r>
              <a:rPr lang="es-CL" dirty="0"/>
              <a:t>, </a:t>
            </a:r>
            <a:r>
              <a:rPr lang="es-CL" b="1" i="1" dirty="0">
                <a:solidFill>
                  <a:srgbClr val="002060"/>
                </a:solidFill>
              </a:rPr>
              <a:t>she</a:t>
            </a:r>
            <a:r>
              <a:rPr lang="es-CL" dirty="0"/>
              <a:t>, </a:t>
            </a:r>
            <a:r>
              <a:rPr lang="es-CL" b="1" i="1" dirty="0">
                <a:solidFill>
                  <a:srgbClr val="002060"/>
                </a:solidFill>
              </a:rPr>
              <a:t>it</a:t>
            </a:r>
            <a:r>
              <a:rPr lang="es-CL" b="1" i="1" dirty="0"/>
              <a:t>.</a:t>
            </a:r>
          </a:p>
          <a:p>
            <a:r>
              <a:rPr lang="es-CL" b="1" dirty="0">
                <a:solidFill>
                  <a:srgbClr val="FF0000"/>
                </a:solidFill>
              </a:rPr>
              <a:t>Does</a:t>
            </a:r>
            <a:r>
              <a:rPr lang="es-CL" dirty="0"/>
              <a:t> she like vegetables?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s-CL" dirty="0"/>
              <a:t>Las respuestas cortas incluyen el sujeto y la forma afirmativa o negativa de </a:t>
            </a:r>
            <a:r>
              <a:rPr lang="es-CL" b="1" dirty="0">
                <a:solidFill>
                  <a:srgbClr val="FF0000"/>
                </a:solidFill>
              </a:rPr>
              <a:t>DOES</a:t>
            </a:r>
            <a:r>
              <a:rPr lang="es-CL" b="1" dirty="0"/>
              <a:t> </a:t>
            </a:r>
            <a:r>
              <a:rPr lang="es-CL" dirty="0"/>
              <a:t>o</a:t>
            </a:r>
            <a:r>
              <a:rPr lang="es-CL" b="1" dirty="0"/>
              <a:t> </a:t>
            </a:r>
            <a:r>
              <a:rPr lang="es-CL" b="1" dirty="0">
                <a:solidFill>
                  <a:srgbClr val="FF0000"/>
                </a:solidFill>
              </a:rPr>
              <a:t>DOESN’T</a:t>
            </a:r>
            <a:r>
              <a:rPr lang="es-CL" dirty="0"/>
              <a:t>.</a:t>
            </a:r>
          </a:p>
          <a:p>
            <a:r>
              <a:rPr lang="es-CL" dirty="0"/>
              <a:t>Yes, they </a:t>
            </a:r>
            <a:r>
              <a:rPr lang="es-CL" b="1" dirty="0">
                <a:solidFill>
                  <a:srgbClr val="FF0000"/>
                </a:solidFill>
              </a:rPr>
              <a:t>do</a:t>
            </a:r>
            <a:r>
              <a:rPr lang="es-CL" dirty="0"/>
              <a:t>. / No, they </a:t>
            </a:r>
            <a:r>
              <a:rPr lang="es-CL" b="1" dirty="0">
                <a:solidFill>
                  <a:srgbClr val="FF0000"/>
                </a:solidFill>
              </a:rPr>
              <a:t>don’t</a:t>
            </a:r>
            <a:r>
              <a:rPr lang="es-CL" dirty="0"/>
              <a:t>.</a:t>
            </a:r>
          </a:p>
          <a:p>
            <a:r>
              <a:rPr lang="es-CL" dirty="0"/>
              <a:t>Yes she </a:t>
            </a:r>
            <a:r>
              <a:rPr lang="es-CL" b="1" dirty="0">
                <a:solidFill>
                  <a:srgbClr val="FF0000"/>
                </a:solidFill>
              </a:rPr>
              <a:t>does</a:t>
            </a:r>
            <a:r>
              <a:rPr lang="es-CL" dirty="0"/>
              <a:t>. / No, she </a:t>
            </a:r>
            <a:r>
              <a:rPr lang="es-CL" b="1" dirty="0">
                <a:solidFill>
                  <a:srgbClr val="FF0000"/>
                </a:solidFill>
              </a:rPr>
              <a:t>doesn’t</a:t>
            </a:r>
            <a:r>
              <a:rPr lang="es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3997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5F612313-6A11-3F41-9651-348765BEE8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388</TotalTime>
  <Words>379</Words>
  <Application>Microsoft Macintosh PowerPoint</Application>
  <PresentationFormat>A4 (210 x 297 mm)</PresentationFormat>
  <Paragraphs>38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Diseño personalizado</vt:lpstr>
      <vt:lpstr>3_Diseño personalizado</vt:lpstr>
      <vt:lpstr>Presente Simple</vt:lpstr>
      <vt:lpstr>Forma Afirmativa</vt:lpstr>
      <vt:lpstr>Presentación de PowerPoint</vt:lpstr>
      <vt:lpstr>Forma Negativa</vt:lpstr>
      <vt:lpstr>Preguntas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 Simple</dc:title>
  <dc:creator>Microsoft Office User</dc:creator>
  <cp:lastModifiedBy>Renato Briceño Espinoza</cp:lastModifiedBy>
  <cp:revision>12</cp:revision>
  <dcterms:created xsi:type="dcterms:W3CDTF">2020-03-29T14:45:31Z</dcterms:created>
  <dcterms:modified xsi:type="dcterms:W3CDTF">2020-04-01T16:45:24Z</dcterms:modified>
</cp:coreProperties>
</file>