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3" r:id="rId2"/>
    <p:sldMasterId id="2147483710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</p:sldIdLst>
  <p:sldSz cx="9906000" cy="6858000" type="A4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91"/>
    <p:restoredTop sz="88409" autoAdjust="0"/>
  </p:normalViewPr>
  <p:slideViewPr>
    <p:cSldViewPr snapToGrid="0" snapToObjects="1">
      <p:cViewPr varScale="1">
        <p:scale>
          <a:sx n="66" d="100"/>
          <a:sy n="66" d="100"/>
        </p:scale>
        <p:origin x="17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E3B37-2B7E-492C-99CB-FB398EA90F06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66AD3-1801-4D63-8B53-D1E1141CD5E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422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66AD3-1801-4D63-8B53-D1E1141CD5EC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692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46043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768808"/>
            <a:ext cx="64604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9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308958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765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1872138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234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8B40B7-DBAB-D546-8266-A7A61D39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B45750D-A13F-E44C-929F-BFD722BE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0FAA47-6C95-B54F-80B8-C826EDC9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F748017-C239-5341-BBA2-313AD262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36556C5-8D3D-BA46-923A-F62ECCD42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62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012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4012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4922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920DF3-3CA4-6448-8750-4CBEC3BF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289707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CBCA123-6EBF-2B48-B644-52C2D1210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AF7F2A4-C8C3-CF43-A86F-380C1E670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B11ECAA-BF03-C246-BCDB-E55690A7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1F3CF77-3089-AA42-BB85-A79657E5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EF01CC6-260C-C844-92E8-F2D94695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9232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CDB719-2F23-0E4A-8295-B1A165FF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230369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18EE139-64EB-6E4B-A0ED-28B375749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368F4FB-E901-DD46-A048-02C83B9B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909F0E9-659E-7247-8D9E-9E90334F1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D78D7BBE-1D1D-9E40-91AA-464A948F0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DFF0FB23-FF10-A84A-ABAE-4FC6229E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CBA7CB4-946A-9145-ABA0-930E3B1D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11EECB7C-D0E9-9541-BA24-B74B956D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840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F12E6B-774B-B94B-8F43-93D6FC5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5B8B024-AFF8-1E44-A4BA-04827223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FA922C7-385F-9944-A98E-403C1712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C4FB781-CA78-DA4D-8CD4-2339DA9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709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FA27CE8-860B-124C-809C-330321D3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52EC2415-84E7-2742-A00C-A880B33A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47680D4-2654-3F4A-A5D2-A0FC0F49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74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9B4070-8093-FB46-A937-E7B68479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A5A3260-A852-0149-B16C-79F525C1C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ADD681F-3B0E-1148-8844-CEF11AE2F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5ED02A9-A2B5-BF49-BA03-8AC374D4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9EED72C-070C-3B4C-9445-68EBEF11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DBE15F86-C830-B54F-B5BC-1591D0CF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768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27045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391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2C8D72-E163-C748-A180-1DE5EFB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C4077A1-D75E-BD42-B9DD-5E462B4C9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7F27250-3D79-7B49-9325-62DC46DDC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8C4A80F-3183-3643-9DF4-D969DCCE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1A96142-869F-AB47-9073-73F72FA5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FD8D3D6-490F-8D43-9079-DB62F369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4629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9B3866-06B2-FB44-BF3E-26EC0F4D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8A453A9-5012-5A46-B557-E18E25EA4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10D5EBB-ECE5-9C4A-88FB-E69C5CDE0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4808CEA-BB76-0849-BD17-AA95748A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08B1365-63D9-A548-BAEC-88096776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166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67D060C3-E7F2-B442-8AC9-1B4895B2B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1957972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27F22B3-C000-604C-A041-699B8E3D5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89F09FE-1EB5-414D-AD46-969FEF3C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7A49056-08DB-494B-BC3C-1CDB755A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61757C7-1F54-8842-BDFB-A920DFEC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0334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E49377-1891-9747-9ADC-38F15DD6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D01FB72-F5C6-0F4A-AE6F-831FB6F6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8703B4C-D02A-DE4C-9973-7D500A3B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58E8FE7-E3A3-1B45-B917-628680E3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7D3E414-894B-BB48-A58D-45FD03E2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3001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7644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644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1507" y="6356352"/>
            <a:ext cx="2851536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9250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48272E-5B49-DD47-83FF-AFD6450C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4A119BC-A1B6-4E40-918C-9DE62F134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3DDD05F-B0F0-874E-A962-E71FBDDC5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C09D923-06F0-3A40-AAEA-1390D964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DB20EDD-A66B-0E48-9976-39B3C18B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E3CC8C7-4A52-BE48-ACAB-33A8C5B8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84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20F6D6-42A3-AC46-B650-7A0BD005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6" y="365125"/>
            <a:ext cx="834587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45806D7-387F-1B4E-8E45-A928BE1BC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0B9D1F9-209F-0D4C-9C0D-86060FDA9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D2E24B05-34CA-1F49-A0BF-49BD4E2A2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75FAB19-6E7C-3A4C-9293-BDE8D04C3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1ED1D1C-B020-7E48-B201-D8D83F3B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39B3E66E-D6E1-1442-93BB-BFFF89E7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448CBA7-DD96-9142-8624-6A057C52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7837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A54A24-01FD-7A4E-8B3B-678350C9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2F22DC7-3E0A-294E-84A6-006C6D11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B8C8CD9-796D-1548-9C1B-6DBEF63B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075E042-802C-5A48-B06C-90A813D2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544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6ACCD421-2C1C-5C43-A7FA-0E204450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02B5F05-16D3-1148-9724-DBEFFE13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DE678AA-2507-9A42-B9AD-C409A9C1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628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D239B78-96E6-764A-ACEC-DA036E2B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B1B2296-ED5E-9F4E-B7A9-089F9319D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8239D9D-F5EB-034F-A00D-0CBA66D53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36F1531-1277-9F43-93D6-6A10FB2E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ADF0427-5AB6-F541-85E7-9053D48B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065C169-613A-724A-91AF-99A0D252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139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256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6256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9752" y="6356352"/>
            <a:ext cx="3063292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093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F370A4-19FD-E44F-B888-A48A32AC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B431AC8-4E98-6745-A214-05E5AD90F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1F9DB71-1365-AA45-AA62-E3E510EE2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744F2F3-1E8F-8141-8FA1-C1D679B6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E899EB-1A45-DC41-9539-5A2A68E4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0E603A6-149A-AA49-BB85-E119D02E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1673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4BB061-FE7A-C442-A541-149D2B31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4BFEB6F-FEE6-9D4F-8370-CB6BAC2B9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CDA726E-DD72-A54C-9DA8-27140BCC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9E3CEC9-E09C-C545-AD0A-733F9555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FEE291F-111E-3A4E-8D95-AAE37DF5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8747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7FEC626-4E53-6945-99B3-7661C0A7E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194834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FBD0402D-118A-844F-9109-8F8A0729A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BA2BE7-9604-A549-AF8D-6F4C37B1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6D27819-A82A-8D44-9A62-7FE42FE3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A5CB40A-1878-B044-A46C-EECE02F33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56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28970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474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28841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581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280082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806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025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o marca de agua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E3DDBF3-012D-964C-8F98-9A6B8F33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05F4768-3EAA-C843-AAB5-EF1AFF59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BBE28BA-C840-D84B-96BA-970523DE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09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175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0617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367A-BA69-2E45-8EFB-495A67487531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0467" y="6356352"/>
            <a:ext cx="1274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Marcador de título 6">
            <a:extLst>
              <a:ext uri="{FF2B5EF4-FFF2-40B4-BE49-F238E27FC236}">
                <a16:creationId xmlns:a16="http://schemas.microsoft.com/office/drawing/2014/main" xmlns="" id="{91144737-02DC-7C40-9386-504D683A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260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12146CCE-5934-CD42-B568-0FD2298B0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534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05641D6-3859-F340-AE98-FBB28D9A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318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A3AC580-0388-5F46-87AB-48C4D1D1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03AFDAE-D89A-AE4B-82DD-DB3DE9B44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21556-86E8-1C49-8DBE-8BBE10666C63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2FF704E-4F33-F340-8D61-D79B0A2F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ACDC48-A938-2C4B-B8AA-129A391B5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483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5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C34166D-2563-5F4E-9247-1698915A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365125"/>
            <a:ext cx="8328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C695835-0A4C-854B-B7C5-1BFD2E9F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9E6829F-7026-AB43-B30D-6E83BA0DA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7E69-FAFF-A349-BF82-5E62C809216B}" type="datetimeFigureOut">
              <a:rPr lang="es-CL" smtClean="0"/>
              <a:t>29-03-2020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4CE1C85-A77C-D444-9B22-CCB40B039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6CC0730-461B-3449-893D-E91ADB823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68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2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A5A2F5-30FA-D542-B64E-B0A50B02C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 err="1" smtClean="0"/>
              <a:t>Unit</a:t>
            </a:r>
            <a:r>
              <a:rPr lang="es-CL" dirty="0" smtClean="0"/>
              <a:t> n° 1</a:t>
            </a:r>
            <a:br>
              <a:rPr lang="es-CL" dirty="0" smtClean="0"/>
            </a:br>
            <a:r>
              <a:rPr lang="es-CL" dirty="0" smtClean="0"/>
              <a:t>1.1 &amp; 1.2 </a:t>
            </a:r>
            <a:br>
              <a:rPr lang="es-CL" dirty="0" smtClean="0"/>
            </a:br>
            <a:r>
              <a:rPr lang="es-CL" dirty="0" smtClean="0"/>
              <a:t>TARGET KET BOOK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18EE449-7E67-9743-8A35-6F8AAF42D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 smtClean="0"/>
              <a:t>1EROS MEDIOS 2020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070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4011" y="352422"/>
            <a:ext cx="4484176" cy="1567383"/>
          </a:xfrm>
        </p:spPr>
        <p:txBody>
          <a:bodyPr/>
          <a:lstStyle/>
          <a:p>
            <a:r>
              <a:rPr lang="es-CL" sz="3200" dirty="0" smtClean="0"/>
              <a:t>STUDENT’S BOOK AUDIO FOR UNIT </a:t>
            </a:r>
            <a:r>
              <a:rPr lang="es-CL" sz="3200" dirty="0" smtClean="0"/>
              <a:t>1.1 </a:t>
            </a:r>
            <a:br>
              <a:rPr lang="es-CL" sz="3200" dirty="0" smtClean="0"/>
            </a:br>
            <a:r>
              <a:rPr lang="es-CL" sz="2400" dirty="0" smtClean="0"/>
              <a:t>(VER EN LIBRO O GUIA EXTRA) </a:t>
            </a:r>
            <a:endParaRPr lang="es-CL" sz="3200" dirty="0"/>
          </a:p>
        </p:txBody>
      </p:sp>
      <p:pic>
        <p:nvPicPr>
          <p:cNvPr id="4" name="02 Pist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34011" y="2040989"/>
            <a:ext cx="1075125" cy="6096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79525" y="1680663"/>
            <a:ext cx="30005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 smtClean="0"/>
              <a:t>ACT </a:t>
            </a:r>
            <a:r>
              <a:rPr lang="es-CL" dirty="0" smtClean="0"/>
              <a:t>N° 5 LISTEN AND REPEAT THE ALPHABET, PAGE 7</a:t>
            </a:r>
          </a:p>
          <a:p>
            <a:endParaRPr lang="es-CL" dirty="0" smtClean="0"/>
          </a:p>
          <a:p>
            <a:r>
              <a:rPr lang="es-CL" dirty="0"/>
              <a:t>ACT N° </a:t>
            </a:r>
            <a:r>
              <a:rPr lang="es-CL" dirty="0" smtClean="0"/>
              <a:t>6 </a:t>
            </a:r>
            <a:r>
              <a:rPr lang="es-CL" dirty="0"/>
              <a:t>LISTEN </a:t>
            </a:r>
            <a:r>
              <a:rPr lang="es-CL" dirty="0" smtClean="0"/>
              <a:t>AND WRITE THE LETTER YOU HEAR.</a:t>
            </a:r>
          </a:p>
          <a:p>
            <a:endParaRPr lang="es-CL" dirty="0"/>
          </a:p>
          <a:p>
            <a:r>
              <a:rPr lang="es-CL" dirty="0" smtClean="0"/>
              <a:t>ACT </a:t>
            </a:r>
            <a:r>
              <a:rPr lang="es-CL" dirty="0"/>
              <a:t>N° </a:t>
            </a:r>
            <a:r>
              <a:rPr lang="es-CL" dirty="0" smtClean="0"/>
              <a:t>7 </a:t>
            </a:r>
            <a:r>
              <a:rPr lang="es-CL" dirty="0"/>
              <a:t>LISTEN </a:t>
            </a:r>
            <a:r>
              <a:rPr lang="es-CL" dirty="0" smtClean="0"/>
              <a:t>AND REPEAT THE NUMBERS.</a:t>
            </a:r>
          </a:p>
          <a:p>
            <a:endParaRPr lang="es-CL" dirty="0" smtClean="0"/>
          </a:p>
          <a:p>
            <a:r>
              <a:rPr lang="es-CL" dirty="0"/>
              <a:t>ACT N° </a:t>
            </a:r>
            <a:r>
              <a:rPr lang="es-CL" dirty="0" smtClean="0"/>
              <a:t>8 </a:t>
            </a:r>
            <a:r>
              <a:rPr lang="es-CL" dirty="0"/>
              <a:t>LISTEN AND </a:t>
            </a:r>
            <a:r>
              <a:rPr lang="es-CL" dirty="0" smtClean="0"/>
              <a:t>WRITE </a:t>
            </a:r>
            <a:r>
              <a:rPr lang="es-CL" dirty="0"/>
              <a:t>THE NUMBERS.</a:t>
            </a:r>
          </a:p>
          <a:p>
            <a:endParaRPr lang="es-CL" dirty="0"/>
          </a:p>
          <a:p>
            <a:r>
              <a:rPr lang="es-CL" dirty="0"/>
              <a:t>ACT N° </a:t>
            </a:r>
            <a:r>
              <a:rPr lang="es-CL" dirty="0" smtClean="0"/>
              <a:t>9 </a:t>
            </a:r>
            <a:r>
              <a:rPr lang="es-CL" dirty="0"/>
              <a:t>LISTEN </a:t>
            </a:r>
            <a:r>
              <a:rPr lang="es-CL" dirty="0" smtClean="0"/>
              <a:t>PART 4</a:t>
            </a:r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6" name="03 Pista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04732" y="2845586"/>
            <a:ext cx="1004404" cy="609600"/>
          </a:xfrm>
          <a:prstGeom prst="rect">
            <a:avLst/>
          </a:prstGeom>
        </p:spPr>
      </p:pic>
      <p:pic>
        <p:nvPicPr>
          <p:cNvPr id="7" name="04 Pista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7461" y="3668980"/>
            <a:ext cx="898946" cy="609600"/>
          </a:xfrm>
          <a:prstGeom prst="rect">
            <a:avLst/>
          </a:prstGeom>
        </p:spPr>
      </p:pic>
      <p:pic>
        <p:nvPicPr>
          <p:cNvPr id="8" name="05 Pista 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04732" y="4410055"/>
            <a:ext cx="1004404" cy="609600"/>
          </a:xfrm>
          <a:prstGeom prst="rect">
            <a:avLst/>
          </a:prstGeom>
        </p:spPr>
      </p:pic>
      <p:pic>
        <p:nvPicPr>
          <p:cNvPr id="9" name="06 Pista 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04732" y="5233449"/>
            <a:ext cx="86196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8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4011" y="203200"/>
            <a:ext cx="4484176" cy="2132531"/>
          </a:xfrm>
        </p:spPr>
        <p:txBody>
          <a:bodyPr/>
          <a:lstStyle/>
          <a:p>
            <a:r>
              <a:rPr lang="es-CL" sz="2800" dirty="0">
                <a:latin typeface="+mn-lt"/>
              </a:rPr>
              <a:t>STUDENT’S BOOK AUDIO FOR UNIT </a:t>
            </a:r>
            <a:r>
              <a:rPr lang="es-CL" sz="2800" dirty="0" smtClean="0">
                <a:latin typeface="+mn-lt"/>
              </a:rPr>
              <a:t>1.2</a:t>
            </a:r>
            <a:r>
              <a:rPr lang="es-CL" sz="2800" dirty="0">
                <a:latin typeface="+mn-lt"/>
              </a:rPr>
              <a:t/>
            </a:r>
            <a:br>
              <a:rPr lang="es-CL" sz="2800" dirty="0">
                <a:latin typeface="+mn-lt"/>
              </a:rPr>
            </a:br>
            <a:r>
              <a:rPr lang="es-CL" sz="2800" dirty="0">
                <a:latin typeface="+mn-lt"/>
              </a:rPr>
              <a:t>(VER EN LIBRO O GUIA </a:t>
            </a:r>
            <a:r>
              <a:rPr lang="es-CL" sz="2800" dirty="0" smtClean="0">
                <a:latin typeface="+mn-lt"/>
              </a:rPr>
              <a:t>EXTRA</a:t>
            </a:r>
            <a:r>
              <a:rPr lang="es-CL" sz="3200" dirty="0">
                <a:latin typeface="+mn-lt"/>
              </a:rPr>
              <a:t>)</a:t>
            </a:r>
            <a:endParaRPr lang="es-CL" sz="4400" dirty="0">
              <a:latin typeface="+mn-lt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63771" y="2945331"/>
            <a:ext cx="3654416" cy="3144321"/>
          </a:xfrm>
        </p:spPr>
        <p:txBody>
          <a:bodyPr/>
          <a:lstStyle/>
          <a:p>
            <a:r>
              <a:rPr lang="es-CL" dirty="0" smtClean="0"/>
              <a:t>ACT N° 4 LISTENING PART 2 </a:t>
            </a:r>
          </a:p>
          <a:p>
            <a:r>
              <a:rPr lang="es-CL" dirty="0" smtClean="0"/>
              <a:t>PAGE 8 –STUDENT’S BOOK.</a:t>
            </a:r>
            <a:endParaRPr lang="es-CL" dirty="0"/>
          </a:p>
        </p:txBody>
      </p:sp>
      <p:pic>
        <p:nvPicPr>
          <p:cNvPr id="4" name="07 Pista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UNIT 1.1</a:t>
            </a:r>
            <a:endParaRPr lang="es-CL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681038" y="1378634"/>
            <a:ext cx="8543925" cy="4798329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dirty="0" err="1" smtClean="0">
                <a:latin typeface="Comic Sans MS" pitchFamily="66" charset="0"/>
              </a:rPr>
              <a:t>Introduccions</a:t>
            </a:r>
            <a:endParaRPr lang="en-US" altLang="ko-KR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dirty="0" smtClean="0">
                <a:latin typeface="Comic Sans MS" pitchFamily="66" charset="0"/>
              </a:rPr>
              <a:t>Present Simple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dirty="0" smtClean="0">
                <a:latin typeface="Comic Sans MS" pitchFamily="66" charset="0"/>
              </a:rPr>
              <a:t>Adverbs of frequency</a:t>
            </a:r>
          </a:p>
          <a:p>
            <a:r>
              <a:rPr lang="en-US" altLang="ko-KR" b="1" dirty="0" smtClean="0">
                <a:latin typeface="Comic Sans MS" pitchFamily="66" charset="0"/>
              </a:rPr>
              <a:t>Vocabulary: </a:t>
            </a:r>
            <a:r>
              <a:rPr lang="en-US" altLang="ko-KR" sz="1700" dirty="0" smtClean="0">
                <a:latin typeface="Comic Sans MS" pitchFamily="66" charset="0"/>
              </a:rPr>
              <a:t>countries, nationalities, languages, numbers, alphabet/school subjects, days and times</a:t>
            </a:r>
          </a:p>
          <a:p>
            <a:pPr algn="ctr"/>
            <a:endParaRPr lang="en-US" altLang="ko-KR" sz="800" b="1" dirty="0" smtClean="0">
              <a:latin typeface="Comic Sans MS" pitchFamily="66" charset="0"/>
            </a:endParaRPr>
          </a:p>
          <a:p>
            <a:r>
              <a:rPr lang="en-US" altLang="ko-KR" sz="1800" b="1" dirty="0" smtClean="0">
                <a:latin typeface="Comic Sans MS" pitchFamily="66" charset="0"/>
              </a:rPr>
              <a:t>			</a:t>
            </a:r>
            <a:r>
              <a:rPr lang="en-US" altLang="ko-KR" sz="2600" b="1" u="sng" dirty="0" smtClean="0">
                <a:latin typeface="Comic Sans MS" pitchFamily="66" charset="0"/>
              </a:rPr>
              <a:t>Introducing yourself</a:t>
            </a:r>
            <a:endParaRPr lang="en-US" altLang="ko-KR" sz="1400" b="1" u="sng" dirty="0" smtClean="0">
              <a:latin typeface="Comic Sans MS" pitchFamily="66" charset="0"/>
            </a:endParaRPr>
          </a:p>
          <a:p>
            <a:r>
              <a:rPr lang="en-US" altLang="ko-KR" b="1" i="1" u="sng" dirty="0" smtClean="0">
                <a:solidFill>
                  <a:schemeClr val="tx2"/>
                </a:solidFill>
                <a:latin typeface="Comic Sans MS" pitchFamily="66" charset="0"/>
              </a:rPr>
              <a:t>Use:</a:t>
            </a:r>
          </a:p>
          <a:p>
            <a:r>
              <a:rPr lang="en-US" altLang="ko-KR" b="1" dirty="0" smtClean="0">
                <a:solidFill>
                  <a:schemeClr val="tx2"/>
                </a:solidFill>
                <a:latin typeface="Comic Sans MS" pitchFamily="66" charset="0"/>
              </a:rPr>
              <a:t>	We use </a:t>
            </a:r>
            <a:r>
              <a:rPr lang="en-US" altLang="ko-KR" b="1" i="1" dirty="0" smtClean="0">
                <a:solidFill>
                  <a:srgbClr val="FF0000"/>
                </a:solidFill>
                <a:latin typeface="Comic Sans MS" pitchFamily="66" charset="0"/>
              </a:rPr>
              <a:t>I’m</a:t>
            </a:r>
            <a:r>
              <a:rPr lang="en-US" altLang="ko-KR" b="1" dirty="0" smtClean="0">
                <a:solidFill>
                  <a:schemeClr val="tx2"/>
                </a:solidFill>
                <a:latin typeface="Comic Sans MS" pitchFamily="66" charset="0"/>
              </a:rPr>
              <a:t> to give personal information.</a:t>
            </a:r>
          </a:p>
          <a:p>
            <a:r>
              <a:rPr lang="en-US" altLang="ko-KR" dirty="0" smtClean="0">
                <a:solidFill>
                  <a:srgbClr val="7030A0"/>
                </a:solidFill>
                <a:latin typeface="Comic Sans MS" pitchFamily="66" charset="0"/>
              </a:rPr>
              <a:t>		</a:t>
            </a:r>
            <a:r>
              <a:rPr lang="en-US" altLang="ko-KR" u="sng" dirty="0" smtClean="0">
                <a:solidFill>
                  <a:srgbClr val="7030A0"/>
                </a:solidFill>
                <a:latin typeface="Comic Sans MS" pitchFamily="66" charset="0"/>
              </a:rPr>
              <a:t> Example: </a:t>
            </a:r>
            <a:r>
              <a:rPr lang="en-US" altLang="ko-KR" dirty="0" smtClean="0">
                <a:latin typeface="Comic Sans MS" pitchFamily="66" charset="0"/>
              </a:rPr>
              <a:t>Hi, </a:t>
            </a:r>
            <a:r>
              <a:rPr lang="en-US" altLang="ko-KR" dirty="0" smtClean="0">
                <a:solidFill>
                  <a:srgbClr val="FF0000"/>
                </a:solidFill>
                <a:latin typeface="Comic Sans MS" pitchFamily="66" charset="0"/>
              </a:rPr>
              <a:t>I’m</a:t>
            </a:r>
            <a:r>
              <a:rPr lang="en-US" altLang="ko-KR" dirty="0" smtClean="0">
                <a:latin typeface="Comic Sans MS" pitchFamily="66" charset="0"/>
              </a:rPr>
              <a:t> Sara. </a:t>
            </a:r>
            <a:r>
              <a:rPr lang="en-US" altLang="ko-KR" dirty="0" smtClean="0">
                <a:solidFill>
                  <a:srgbClr val="FF0000"/>
                </a:solidFill>
                <a:latin typeface="Comic Sans MS" pitchFamily="66" charset="0"/>
              </a:rPr>
              <a:t>I’m</a:t>
            </a:r>
            <a:r>
              <a:rPr lang="en-US" altLang="ko-KR" dirty="0" smtClean="0">
                <a:latin typeface="Comic Sans MS" pitchFamily="66" charset="0"/>
              </a:rPr>
              <a:t> from Canada	       	        </a:t>
            </a:r>
          </a:p>
          <a:p>
            <a:r>
              <a:rPr lang="en-US" altLang="ko-KR" b="1" u="sng" dirty="0" smtClean="0">
                <a:latin typeface="Comic Sans MS" pitchFamily="66" charset="0"/>
              </a:rPr>
              <a:t>Introductions:</a:t>
            </a:r>
          </a:p>
          <a:p>
            <a:r>
              <a:rPr lang="en-US" altLang="ko-KR" dirty="0" smtClean="0">
                <a:latin typeface="Comic Sans MS" pitchFamily="66" charset="0"/>
              </a:rPr>
              <a:t> </a:t>
            </a:r>
            <a:r>
              <a:rPr lang="en-US" altLang="ko-KR" b="1" i="1" u="sng" dirty="0" smtClean="0">
                <a:solidFill>
                  <a:schemeClr val="tx2"/>
                </a:solidFill>
                <a:latin typeface="Comic Sans MS" pitchFamily="66" charset="0"/>
              </a:rPr>
              <a:t>Use: </a:t>
            </a:r>
          </a:p>
          <a:p>
            <a:r>
              <a:rPr lang="en-US" altLang="ko-KR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altLang="ko-KR" b="1" dirty="0" smtClean="0">
                <a:solidFill>
                  <a:schemeClr val="tx2"/>
                </a:solidFill>
                <a:latin typeface="Comic Sans MS" pitchFamily="66" charset="0"/>
              </a:rPr>
              <a:t>We </a:t>
            </a:r>
            <a:r>
              <a:rPr lang="en-US" altLang="ko-KR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use</a:t>
            </a:r>
            <a:r>
              <a:rPr lang="en-US" altLang="ko-KR" b="1" i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ko-KR" b="1" i="1" dirty="0" smtClean="0">
                <a:solidFill>
                  <a:srgbClr val="FF0000"/>
                </a:solidFill>
                <a:latin typeface="Comic Sans MS" pitchFamily="66" charset="0"/>
              </a:rPr>
              <a:t>Nice to meet you </a:t>
            </a:r>
            <a:r>
              <a:rPr lang="en-US" altLang="ko-KR" b="1" dirty="0" smtClean="0">
                <a:solidFill>
                  <a:schemeClr val="tx2"/>
                </a:solidFill>
                <a:latin typeface="Comic Sans MS" pitchFamily="66" charset="0"/>
              </a:rPr>
              <a:t>when we meet someone for the first time</a:t>
            </a:r>
            <a:r>
              <a:rPr lang="en-US" altLang="ko-KR" b="1" i="1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  <a:p>
            <a:r>
              <a:rPr lang="en-US" altLang="ko-KR" b="1" i="1" dirty="0" smtClean="0">
                <a:solidFill>
                  <a:schemeClr val="tx2"/>
                </a:solidFill>
                <a:latin typeface="Comic Sans MS" pitchFamily="66" charset="0"/>
              </a:rPr>
              <a:t>		</a:t>
            </a:r>
            <a:r>
              <a:rPr lang="en-US" altLang="ko-KR" u="sng" dirty="0" smtClean="0">
                <a:solidFill>
                  <a:srgbClr val="7030A0"/>
                </a:solidFill>
                <a:latin typeface="Comic Sans MS" pitchFamily="66" charset="0"/>
              </a:rPr>
              <a:t>Example: </a:t>
            </a:r>
            <a:r>
              <a:rPr lang="en-US" altLang="ko-KR" u="sng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  <a:latin typeface="Comic Sans MS" pitchFamily="66" charset="0"/>
              </a:rPr>
              <a:t>Hello, Sara. </a:t>
            </a:r>
            <a:r>
              <a:rPr lang="en-US" altLang="ko-KR" dirty="0" smtClean="0">
                <a:solidFill>
                  <a:srgbClr val="FF0000"/>
                </a:solidFill>
                <a:latin typeface="Comic Sans MS" pitchFamily="66" charset="0"/>
              </a:rPr>
              <a:t>Nice to meet </a:t>
            </a:r>
            <a:r>
              <a:rPr lang="en-US" altLang="ko-KR" dirty="0" smtClean="0">
                <a:solidFill>
                  <a:schemeClr val="tx1"/>
                </a:solidFill>
                <a:latin typeface="Comic Sans MS" pitchFamily="66" charset="0"/>
              </a:rPr>
              <a:t>you.</a:t>
            </a:r>
          </a:p>
          <a:p>
            <a:r>
              <a:rPr lang="en-US" altLang="ko-KR" dirty="0" smtClean="0">
                <a:solidFill>
                  <a:schemeClr val="tx1"/>
                </a:solidFill>
                <a:latin typeface="Comic Sans MS" pitchFamily="66" charset="0"/>
              </a:rPr>
              <a:t>	</a:t>
            </a:r>
            <a:r>
              <a:rPr lang="en-US" altLang="ko-KR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We use </a:t>
            </a:r>
            <a:r>
              <a:rPr lang="en-US" altLang="ko-KR" b="1" i="1" dirty="0" smtClean="0">
                <a:solidFill>
                  <a:srgbClr val="FF0000"/>
                </a:solidFill>
                <a:latin typeface="Comic Sans MS" pitchFamily="66" charset="0"/>
              </a:rPr>
              <a:t>This is… </a:t>
            </a:r>
            <a:r>
              <a:rPr lang="en-US" altLang="ko-KR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to introduce someone.</a:t>
            </a:r>
          </a:p>
          <a:p>
            <a:r>
              <a:rPr lang="en-US" altLang="ko-KR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		</a:t>
            </a:r>
            <a:r>
              <a:rPr lang="en-US" altLang="ko-KR" u="sng" dirty="0" smtClean="0">
                <a:solidFill>
                  <a:srgbClr val="7030A0"/>
                </a:solidFill>
                <a:latin typeface="Comic Sans MS" pitchFamily="66" charset="0"/>
              </a:rPr>
              <a:t>Example:</a:t>
            </a:r>
            <a:r>
              <a:rPr lang="en-US" altLang="ko-KR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altLang="ko-KR" i="1" dirty="0" smtClean="0">
                <a:solidFill>
                  <a:srgbClr val="FF0000"/>
                </a:solidFill>
                <a:latin typeface="Comic Sans MS" pitchFamily="66" charset="0"/>
              </a:rPr>
              <a:t>This is </a:t>
            </a:r>
            <a:r>
              <a:rPr lang="en-US" altLang="ko-KR" dirty="0" smtClean="0">
                <a:solidFill>
                  <a:schemeClr val="tx1"/>
                </a:solidFill>
                <a:latin typeface="Comic Sans MS" pitchFamily="66" charset="0"/>
              </a:rPr>
              <a:t>my brother, James	</a:t>
            </a:r>
            <a:endParaRPr lang="en-US" altLang="ko-KR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endParaRPr lang="en-US" altLang="ko-KR" dirty="0" smtClean="0">
              <a:latin typeface="Comic Sans MS" pitchFamily="66" charset="0"/>
            </a:endParaRPr>
          </a:p>
          <a:p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contenido"/>
          <p:cNvSpPr>
            <a:spLocks noGrp="1"/>
          </p:cNvSpPr>
          <p:nvPr>
            <p:ph idx="1"/>
          </p:nvPr>
        </p:nvSpPr>
        <p:spPr>
          <a:xfrm>
            <a:off x="478302" y="604910"/>
            <a:ext cx="8989255" cy="5880295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sz="1800" b="1" dirty="0" smtClean="0">
                <a:latin typeface="Comic Sans MS" pitchFamily="66" charset="0"/>
              </a:rPr>
              <a:t>	</a:t>
            </a:r>
            <a:r>
              <a:rPr lang="en-US" altLang="ko-KR" sz="2900" b="1" u="sng" dirty="0" smtClean="0">
                <a:latin typeface="Comic Sans MS" pitchFamily="66" charset="0"/>
              </a:rPr>
              <a:t>Asking about someone else</a:t>
            </a:r>
          </a:p>
          <a:p>
            <a:endParaRPr lang="en-US" altLang="ko-KR" sz="2900" b="1" i="1" u="sng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altLang="ko-KR" sz="2900" b="1" i="1" u="sng" dirty="0" smtClean="0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en-US" altLang="ko-KR" sz="2900" b="1" i="1" u="sng" dirty="0" smtClean="0">
                <a:solidFill>
                  <a:schemeClr val="tx2"/>
                </a:solidFill>
                <a:latin typeface="Comic Sans MS" pitchFamily="66" charset="0"/>
              </a:rPr>
              <a:t>Use:</a:t>
            </a:r>
          </a:p>
          <a:p>
            <a:r>
              <a:rPr lang="en-US" altLang="ko-KR" sz="2900" b="1" dirty="0" smtClean="0">
                <a:solidFill>
                  <a:schemeClr val="tx2"/>
                </a:solidFill>
                <a:latin typeface="Comic Sans MS" pitchFamily="66" charset="0"/>
              </a:rPr>
              <a:t>    We use questions with </a:t>
            </a:r>
            <a:r>
              <a:rPr lang="en-US" altLang="ko-KR" sz="2900" b="1" i="1" dirty="0" smtClean="0">
                <a:solidFill>
                  <a:srgbClr val="FF0000"/>
                </a:solidFill>
                <a:latin typeface="Comic Sans MS" pitchFamily="66" charset="0"/>
              </a:rPr>
              <a:t>how, what </a:t>
            </a:r>
            <a:r>
              <a:rPr lang="en-US" altLang="ko-KR" sz="2900" b="1" i="1" dirty="0" smtClean="0">
                <a:solidFill>
                  <a:schemeClr val="tx2"/>
                </a:solidFill>
                <a:latin typeface="Comic Sans MS" pitchFamily="66" charset="0"/>
              </a:rPr>
              <a:t>and</a:t>
            </a:r>
            <a:r>
              <a:rPr lang="en-US" altLang="ko-KR" sz="2900" b="1" i="1" dirty="0" smtClean="0">
                <a:solidFill>
                  <a:srgbClr val="FF0000"/>
                </a:solidFill>
                <a:latin typeface="Comic Sans MS" pitchFamily="66" charset="0"/>
              </a:rPr>
              <a:t> where</a:t>
            </a:r>
            <a:r>
              <a:rPr lang="en-US" altLang="ko-KR" sz="2900" b="1" dirty="0" smtClean="0">
                <a:solidFill>
                  <a:schemeClr val="tx2"/>
                </a:solidFill>
                <a:latin typeface="Comic Sans MS" pitchFamily="66" charset="0"/>
              </a:rPr>
              <a:t> to ask about someone when we meet them.</a:t>
            </a:r>
          </a:p>
          <a:p>
            <a:r>
              <a:rPr lang="en-US" altLang="ko-KR" sz="2900" dirty="0" smtClean="0">
                <a:solidFill>
                  <a:srgbClr val="7030A0"/>
                </a:solidFill>
                <a:latin typeface="Comic Sans MS" pitchFamily="66" charset="0"/>
              </a:rPr>
              <a:t>	</a:t>
            </a:r>
            <a:r>
              <a:rPr lang="en-US" altLang="ko-KR" sz="2900" u="sng" dirty="0" smtClean="0">
                <a:solidFill>
                  <a:srgbClr val="7030A0"/>
                </a:solidFill>
                <a:latin typeface="Comic Sans MS" pitchFamily="66" charset="0"/>
              </a:rPr>
              <a:t> Example: </a:t>
            </a:r>
            <a:r>
              <a:rPr lang="en-US" altLang="ko-KR" sz="2900" dirty="0" smtClean="0">
                <a:latin typeface="Comic Sans MS" pitchFamily="66" charset="0"/>
              </a:rPr>
              <a:t>Hi, I’m Tim. </a:t>
            </a:r>
            <a:r>
              <a:rPr lang="en-US" altLang="ko-KR" sz="2900" dirty="0" smtClean="0">
                <a:solidFill>
                  <a:srgbClr val="FF0000"/>
                </a:solidFill>
                <a:latin typeface="Comic Sans MS" pitchFamily="66" charset="0"/>
              </a:rPr>
              <a:t>What’s</a:t>
            </a:r>
            <a:r>
              <a:rPr lang="en-US" altLang="ko-KR" sz="2900" dirty="0" smtClean="0">
                <a:latin typeface="Comic Sans MS" pitchFamily="66" charset="0"/>
              </a:rPr>
              <a:t> your name?</a:t>
            </a:r>
          </a:p>
          <a:p>
            <a:endParaRPr lang="en-US" altLang="ko-KR" sz="2900" dirty="0" smtClean="0">
              <a:latin typeface="Comic Sans MS" pitchFamily="66" charset="0"/>
            </a:endParaRPr>
          </a:p>
          <a:p>
            <a:r>
              <a:rPr lang="en-US" altLang="ko-KR" sz="2900" dirty="0" smtClean="0">
                <a:latin typeface="Comic Sans MS" pitchFamily="66" charset="0"/>
              </a:rPr>
              <a:t>       </a:t>
            </a:r>
            <a:r>
              <a:rPr lang="en-US" altLang="ko-KR" sz="2900" b="1" dirty="0" smtClean="0">
                <a:solidFill>
                  <a:schemeClr val="tx2"/>
                </a:solidFill>
                <a:latin typeface="Comic Sans MS" pitchFamily="66" charset="0"/>
              </a:rPr>
              <a:t>The question </a:t>
            </a:r>
            <a:r>
              <a:rPr lang="en-US" altLang="ko-KR" sz="2900" b="1" i="1" dirty="0" smtClean="0">
                <a:solidFill>
                  <a:srgbClr val="FF0000"/>
                </a:solidFill>
                <a:latin typeface="Comic Sans MS" pitchFamily="66" charset="0"/>
              </a:rPr>
              <a:t>How are you? </a:t>
            </a:r>
            <a:r>
              <a:rPr lang="en-US" altLang="ko-KR" sz="2900" b="1" dirty="0" smtClean="0">
                <a:solidFill>
                  <a:schemeClr val="tx2"/>
                </a:solidFill>
                <a:latin typeface="Comic Sans MS" pitchFamily="66" charset="0"/>
              </a:rPr>
              <a:t>Asks about someone health.</a:t>
            </a:r>
          </a:p>
          <a:p>
            <a:r>
              <a:rPr lang="es-CL" sz="2900" dirty="0" smtClean="0"/>
              <a:t>	</a:t>
            </a:r>
            <a:r>
              <a:rPr lang="en-US" altLang="ko-KR" sz="2900" u="sng" dirty="0" smtClean="0">
                <a:solidFill>
                  <a:srgbClr val="7030A0"/>
                </a:solidFill>
                <a:latin typeface="Comic Sans MS" pitchFamily="66" charset="0"/>
              </a:rPr>
              <a:t> Example: </a:t>
            </a:r>
            <a:r>
              <a:rPr lang="en-US" altLang="ko-KR" sz="2900" dirty="0" smtClean="0">
                <a:latin typeface="Comic Sans MS" pitchFamily="66" charset="0"/>
              </a:rPr>
              <a:t>Hi, How are you?</a:t>
            </a:r>
          </a:p>
          <a:p>
            <a:r>
              <a:rPr lang="en-US" sz="2900" dirty="0" smtClean="0">
                <a:latin typeface="Comic Sans MS" pitchFamily="66" charset="0"/>
              </a:rPr>
              <a:t>	                I’m fine, thanks.</a:t>
            </a:r>
          </a:p>
          <a:p>
            <a:r>
              <a:rPr lang="en-US" sz="2200" b="1" dirty="0" smtClean="0">
                <a:latin typeface="Comic Sans MS" pitchFamily="66" charset="0"/>
              </a:rPr>
              <a:t>	</a:t>
            </a:r>
            <a:r>
              <a:rPr lang="en-US" sz="2200" b="1" u="sng" dirty="0" smtClean="0">
                <a:latin typeface="Comic Sans MS" pitchFamily="66" charset="0"/>
              </a:rPr>
              <a:t>Spelling</a:t>
            </a:r>
            <a:endParaRPr lang="es-CL" sz="2200" b="1" u="sng" dirty="0" smtClean="0"/>
          </a:p>
          <a:p>
            <a:r>
              <a:rPr lang="en-US" altLang="ko-KR" sz="2900" b="1" i="1" u="sng" dirty="0" smtClean="0">
                <a:solidFill>
                  <a:schemeClr val="tx2"/>
                </a:solidFill>
                <a:latin typeface="Comic Sans MS" pitchFamily="66" charset="0"/>
              </a:rPr>
              <a:t>Use:</a:t>
            </a:r>
          </a:p>
          <a:p>
            <a:r>
              <a:rPr lang="en-US" altLang="ko-KR" sz="2900" b="1" dirty="0" smtClean="0">
                <a:solidFill>
                  <a:schemeClr val="tx2"/>
                </a:solidFill>
                <a:latin typeface="Comic Sans MS" pitchFamily="66" charset="0"/>
              </a:rPr>
              <a:t>    We use capital letters at the start of names and countries.</a:t>
            </a:r>
          </a:p>
          <a:p>
            <a:r>
              <a:rPr lang="en-US" altLang="ko-KR" sz="2900" b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altLang="ko-KR" sz="2900" u="sng" dirty="0" smtClean="0">
                <a:solidFill>
                  <a:srgbClr val="7030A0"/>
                </a:solidFill>
                <a:latin typeface="Comic Sans MS" pitchFamily="66" charset="0"/>
              </a:rPr>
              <a:t>Example:</a:t>
            </a:r>
            <a:r>
              <a:rPr lang="en-US" altLang="ko-KR" sz="2900" dirty="0" smtClean="0">
                <a:solidFill>
                  <a:srgbClr val="7030A0"/>
                </a:solidFill>
                <a:latin typeface="Comic Sans MS" pitchFamily="66" charset="0"/>
              </a:rPr>
              <a:t>  </a:t>
            </a:r>
            <a:r>
              <a:rPr lang="en-US" altLang="ko-KR" sz="2900" dirty="0" smtClean="0">
                <a:solidFill>
                  <a:schemeClr val="tx1"/>
                </a:solidFill>
                <a:latin typeface="Comic Sans MS" pitchFamily="66" charset="0"/>
              </a:rPr>
              <a:t>James is from Canada.</a:t>
            </a:r>
          </a:p>
          <a:p>
            <a:r>
              <a:rPr lang="en-US" altLang="ko-KR" sz="2900" dirty="0" smtClean="0">
                <a:solidFill>
                  <a:schemeClr val="tx1"/>
                </a:solidFill>
                <a:latin typeface="Comic Sans MS" pitchFamily="66" charset="0"/>
              </a:rPr>
              <a:t>	                </a:t>
            </a:r>
            <a:r>
              <a:rPr lang="en-US" altLang="ko-KR" sz="2900" dirty="0" err="1" smtClean="0">
                <a:solidFill>
                  <a:schemeClr val="tx1"/>
                </a:solidFill>
                <a:latin typeface="Comic Sans MS" pitchFamily="66" charset="0"/>
              </a:rPr>
              <a:t>Yuyiko</a:t>
            </a:r>
            <a:r>
              <a:rPr lang="en-US" altLang="ko-KR" sz="2900" dirty="0" smtClean="0">
                <a:solidFill>
                  <a:schemeClr val="tx1"/>
                </a:solidFill>
                <a:latin typeface="Comic Sans MS" pitchFamily="66" charset="0"/>
              </a:rPr>
              <a:t> is from Japan.</a:t>
            </a:r>
          </a:p>
          <a:p>
            <a:r>
              <a:rPr lang="en-US" altLang="ko-KR" sz="2900" dirty="0" smtClean="0">
                <a:solidFill>
                  <a:schemeClr val="tx1"/>
                </a:solidFill>
                <a:latin typeface="Comic Sans MS" pitchFamily="66" charset="0"/>
              </a:rPr>
              <a:t>     </a:t>
            </a:r>
            <a:r>
              <a:rPr lang="en-US" altLang="ko-KR" sz="29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ko-KR" sz="2900" b="1" dirty="0" smtClean="0">
                <a:solidFill>
                  <a:schemeClr val="tx2"/>
                </a:solidFill>
                <a:latin typeface="Comic Sans MS" pitchFamily="66" charset="0"/>
              </a:rPr>
              <a:t>We use double to give spellings.</a:t>
            </a:r>
          </a:p>
          <a:p>
            <a:r>
              <a:rPr lang="es-CL" sz="2900" dirty="0" smtClean="0"/>
              <a:t>	</a:t>
            </a:r>
            <a:r>
              <a:rPr lang="es-CL" sz="2900" u="sng" dirty="0" err="1" smtClean="0">
                <a:solidFill>
                  <a:srgbClr val="7030A0"/>
                </a:solidFill>
              </a:rPr>
              <a:t>Example</a:t>
            </a:r>
            <a:r>
              <a:rPr lang="es-CL" sz="2900" u="sng" dirty="0" smtClean="0">
                <a:solidFill>
                  <a:srgbClr val="7030A0"/>
                </a:solidFill>
              </a:rPr>
              <a:t>:  </a:t>
            </a:r>
            <a:r>
              <a:rPr lang="es-CL" sz="2900" dirty="0" err="1" smtClean="0">
                <a:solidFill>
                  <a:schemeClr val="tx1"/>
                </a:solidFill>
              </a:rPr>
              <a:t>Will</a:t>
            </a:r>
            <a:r>
              <a:rPr lang="es-CL" sz="2900" dirty="0" smtClean="0">
                <a:solidFill>
                  <a:schemeClr val="tx1"/>
                </a:solidFill>
              </a:rPr>
              <a:t> </a:t>
            </a:r>
            <a:r>
              <a:rPr lang="es-CL" sz="2900" dirty="0" err="1" smtClean="0">
                <a:solidFill>
                  <a:schemeClr val="tx1"/>
                </a:solidFill>
              </a:rPr>
              <a:t>is</a:t>
            </a:r>
            <a:r>
              <a:rPr lang="es-CL" sz="2900" dirty="0" smtClean="0">
                <a:solidFill>
                  <a:schemeClr val="tx1"/>
                </a:solidFill>
              </a:rPr>
              <a:t> </a:t>
            </a:r>
            <a:r>
              <a:rPr lang="es-CL" sz="2900" dirty="0" err="1" smtClean="0">
                <a:solidFill>
                  <a:schemeClr val="tx1"/>
                </a:solidFill>
              </a:rPr>
              <a:t>spelled</a:t>
            </a:r>
            <a:r>
              <a:rPr lang="es-CL" sz="2900" dirty="0" smtClean="0">
                <a:solidFill>
                  <a:schemeClr val="tx1"/>
                </a:solidFill>
              </a:rPr>
              <a:t> W - I – </a:t>
            </a:r>
            <a:r>
              <a:rPr lang="es-CL" sz="2900" dirty="0" err="1" smtClean="0">
                <a:solidFill>
                  <a:schemeClr val="tx1"/>
                </a:solidFill>
              </a:rPr>
              <a:t>double</a:t>
            </a:r>
            <a:r>
              <a:rPr lang="es-CL" sz="2900" dirty="0" smtClean="0">
                <a:solidFill>
                  <a:schemeClr val="tx1"/>
                </a:solidFill>
              </a:rPr>
              <a:t> L.</a:t>
            </a:r>
          </a:p>
          <a:p>
            <a:r>
              <a:rPr lang="es-CL" sz="2900" dirty="0" smtClean="0">
                <a:solidFill>
                  <a:schemeClr val="tx1"/>
                </a:solidFill>
              </a:rPr>
              <a:t>		My </a:t>
            </a:r>
            <a:r>
              <a:rPr lang="es-CL" sz="2900" dirty="0" err="1" smtClean="0">
                <a:solidFill>
                  <a:schemeClr val="tx1"/>
                </a:solidFill>
              </a:rPr>
              <a:t>surname</a:t>
            </a:r>
            <a:r>
              <a:rPr lang="es-CL" sz="2900" dirty="0" smtClean="0">
                <a:solidFill>
                  <a:schemeClr val="tx1"/>
                </a:solidFill>
              </a:rPr>
              <a:t> </a:t>
            </a:r>
            <a:r>
              <a:rPr lang="es-CL" sz="2900" dirty="0" err="1" smtClean="0">
                <a:solidFill>
                  <a:schemeClr val="tx1"/>
                </a:solidFill>
              </a:rPr>
              <a:t>is</a:t>
            </a:r>
            <a:r>
              <a:rPr lang="es-CL" sz="2900" dirty="0" smtClean="0">
                <a:solidFill>
                  <a:schemeClr val="tx1"/>
                </a:solidFill>
              </a:rPr>
              <a:t> </a:t>
            </a:r>
            <a:r>
              <a:rPr lang="es-CL" sz="2900" dirty="0" err="1" smtClean="0">
                <a:solidFill>
                  <a:schemeClr val="tx1"/>
                </a:solidFill>
              </a:rPr>
              <a:t>Moss</a:t>
            </a:r>
            <a:r>
              <a:rPr lang="es-CL" sz="2900" dirty="0" smtClean="0">
                <a:solidFill>
                  <a:schemeClr val="tx1"/>
                </a:solidFill>
              </a:rPr>
              <a:t>. </a:t>
            </a:r>
            <a:r>
              <a:rPr lang="es-CL" sz="2900" dirty="0" err="1" smtClean="0">
                <a:solidFill>
                  <a:schemeClr val="tx1"/>
                </a:solidFill>
              </a:rPr>
              <a:t>That’s</a:t>
            </a:r>
            <a:r>
              <a:rPr lang="es-CL" sz="2900" dirty="0" smtClean="0">
                <a:solidFill>
                  <a:schemeClr val="tx1"/>
                </a:solidFill>
              </a:rPr>
              <a:t> M- O </a:t>
            </a:r>
            <a:r>
              <a:rPr lang="es-CL" sz="2900" dirty="0" err="1" smtClean="0">
                <a:solidFill>
                  <a:schemeClr val="tx1"/>
                </a:solidFill>
              </a:rPr>
              <a:t>double</a:t>
            </a:r>
            <a:r>
              <a:rPr lang="es-CL" sz="2900" dirty="0" smtClean="0">
                <a:solidFill>
                  <a:schemeClr val="tx1"/>
                </a:solidFill>
              </a:rPr>
              <a:t> S.</a:t>
            </a:r>
            <a:endParaRPr lang="es-CL" sz="29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54" y="351175"/>
            <a:ext cx="2542252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0581" y="440583"/>
            <a:ext cx="7721983" cy="3045409"/>
          </a:xfrm>
          <a:prstGeom prst="rect">
            <a:avLst/>
          </a:prstGeom>
        </p:spPr>
      </p:pic>
      <p:sp>
        <p:nvSpPr>
          <p:cNvPr id="7" name="TextBox 7"/>
          <p:cNvSpPr txBox="1">
            <a:spLocks noGrp="1"/>
          </p:cNvSpPr>
          <p:nvPr>
            <p:ph sz="half" idx="2"/>
          </p:nvPr>
        </p:nvSpPr>
        <p:spPr>
          <a:xfrm>
            <a:off x="681038" y="3539088"/>
            <a:ext cx="8730248" cy="3015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     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We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use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the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present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simple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to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talk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about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things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we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do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every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day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, and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talk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about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likes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and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dislikes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  <a:r>
              <a:rPr lang="es-CL" sz="1600" dirty="0" smtClean="0">
                <a:solidFill>
                  <a:srgbClr val="7030A0"/>
                </a:solidFill>
                <a:latin typeface="Comic Sans MS" pitchFamily="66" charset="0"/>
              </a:rPr>
              <a:t>	</a:t>
            </a:r>
          </a:p>
          <a:p>
            <a:r>
              <a:rPr lang="es-CL" sz="1600" dirty="0" smtClean="0">
                <a:solidFill>
                  <a:srgbClr val="7030A0"/>
                </a:solidFill>
                <a:latin typeface="Comic Sans MS" pitchFamily="66" charset="0"/>
              </a:rPr>
              <a:t>	</a:t>
            </a:r>
            <a:r>
              <a:rPr lang="es-CL" sz="1600" u="sng" dirty="0" err="1" smtClean="0">
                <a:solidFill>
                  <a:srgbClr val="7030A0"/>
                </a:solidFill>
                <a:latin typeface="Comic Sans MS" pitchFamily="66" charset="0"/>
              </a:rPr>
              <a:t>Example</a:t>
            </a:r>
            <a:r>
              <a:rPr lang="es-CL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: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 -I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go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to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a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theatre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school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.</a:t>
            </a:r>
            <a:r>
              <a:rPr lang="es-CL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</a:p>
          <a:p>
            <a:endParaRPr lang="es-CL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		-I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don’t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have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English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every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day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.</a:t>
            </a:r>
            <a:r>
              <a:rPr lang="es-CL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 </a:t>
            </a:r>
          </a:p>
          <a:p>
            <a:endParaRPr lang="es-CL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		-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What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do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you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have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on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Monday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?</a:t>
            </a:r>
          </a:p>
          <a:p>
            <a:endParaRPr lang="es-CL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		-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She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doesn’t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like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singing</a:t>
            </a:r>
            <a:r>
              <a:rPr lang="es-C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.</a:t>
            </a:r>
          </a:p>
          <a:p>
            <a:pPr marL="0" indent="0">
              <a:buNone/>
            </a:pPr>
            <a:endParaRPr lang="es-CL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Grp="1"/>
          </p:cNvSpPr>
          <p:nvPr>
            <p:ph type="title"/>
          </p:nvPr>
        </p:nvSpPr>
        <p:spPr>
          <a:xfrm>
            <a:off x="805699" y="197396"/>
            <a:ext cx="8494296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Remember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that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in positive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sentences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,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we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add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smtClean="0">
                <a:solidFill>
                  <a:srgbClr val="FF0000"/>
                </a:solidFill>
                <a:latin typeface="Comic Sans MS" pitchFamily="66" charset="0"/>
              </a:rPr>
              <a:t>–s –es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or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rgbClr val="FF0000"/>
                </a:solidFill>
                <a:latin typeface="Comic Sans MS" pitchFamily="66" charset="0"/>
              </a:rPr>
              <a:t>ies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in </a:t>
            </a:r>
            <a:r>
              <a:rPr lang="es-CL" sz="1600" b="1" dirty="0" smtClean="0">
                <a:solidFill>
                  <a:srgbClr val="00B050"/>
                </a:solidFill>
                <a:latin typeface="Comic Sans MS" pitchFamily="66" charset="0"/>
              </a:rPr>
              <a:t>he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, </a:t>
            </a:r>
            <a:r>
              <a:rPr lang="es-CL" sz="1600" b="1" dirty="0" err="1" smtClean="0">
                <a:solidFill>
                  <a:srgbClr val="00B050"/>
                </a:solidFill>
                <a:latin typeface="Comic Sans MS" pitchFamily="66" charset="0"/>
              </a:rPr>
              <a:t>she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and </a:t>
            </a:r>
            <a:r>
              <a:rPr lang="es-CL" sz="1600" b="1" dirty="0" err="1" smtClean="0">
                <a:solidFill>
                  <a:srgbClr val="00B050"/>
                </a:solidFill>
                <a:latin typeface="Comic Sans MS" pitchFamily="66" charset="0"/>
              </a:rPr>
              <a:t>it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s-CL" sz="1600" b="1" dirty="0" err="1" smtClean="0">
                <a:solidFill>
                  <a:schemeClr val="tx2"/>
                </a:solidFill>
                <a:latin typeface="Comic Sans MS" pitchFamily="66" charset="0"/>
              </a:rPr>
              <a:t>forms</a:t>
            </a:r>
            <a:r>
              <a:rPr lang="es-CL" sz="1600" b="1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  <a:p>
            <a:r>
              <a:rPr lang="es-CL" sz="1600" dirty="0" smtClean="0">
                <a:solidFill>
                  <a:srgbClr val="7030A0"/>
                </a:solidFill>
                <a:latin typeface="Comic Sans MS" pitchFamily="66" charset="0"/>
              </a:rPr>
              <a:t>	</a:t>
            </a:r>
            <a:r>
              <a:rPr lang="es-CL" sz="1400" u="sng" dirty="0" err="1" smtClean="0">
                <a:solidFill>
                  <a:srgbClr val="7030A0"/>
                </a:solidFill>
                <a:latin typeface="Comic Sans MS" pitchFamily="66" charset="0"/>
              </a:rPr>
              <a:t>Example</a:t>
            </a:r>
            <a:r>
              <a:rPr lang="es-CL" sz="1400" u="sng" dirty="0" smtClean="0">
                <a:solidFill>
                  <a:srgbClr val="7030A0"/>
                </a:solidFill>
                <a:latin typeface="Comic Sans MS" pitchFamily="66" charset="0"/>
              </a:rPr>
              <a:t>:</a:t>
            </a:r>
            <a:r>
              <a:rPr lang="es-CL" sz="1400" dirty="0" smtClean="0">
                <a:solidFill>
                  <a:srgbClr val="7030A0"/>
                </a:solidFill>
                <a:latin typeface="Comic Sans MS" pitchFamily="66" charset="0"/>
              </a:rPr>
              <a:t>   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- </a:t>
            </a:r>
            <a:r>
              <a:rPr lang="es-CL" sz="1400" dirty="0" smtClean="0">
                <a:solidFill>
                  <a:srgbClr val="00B050"/>
                </a:solidFill>
                <a:latin typeface="Comic Sans MS" pitchFamily="66" charset="0"/>
              </a:rPr>
              <a:t>He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play</a:t>
            </a:r>
            <a:r>
              <a:rPr lang="es-CL" sz="1400" dirty="0" err="1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football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every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day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.</a:t>
            </a:r>
          </a:p>
          <a:p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		- </a:t>
            </a:r>
            <a:r>
              <a:rPr lang="es-CL" sz="1400" dirty="0" err="1" smtClean="0">
                <a:solidFill>
                  <a:srgbClr val="00B050"/>
                </a:solidFill>
                <a:latin typeface="Comic Sans MS" pitchFamily="66" charset="0"/>
              </a:rPr>
              <a:t>She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go</a:t>
            </a:r>
            <a:r>
              <a:rPr lang="es-CL" sz="1400" dirty="0" err="1" smtClean="0">
                <a:solidFill>
                  <a:srgbClr val="FF0000"/>
                </a:solidFill>
                <a:latin typeface="Comic Sans MS" pitchFamily="66" charset="0"/>
              </a:rPr>
              <a:t>es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to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a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theatre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school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.</a:t>
            </a:r>
          </a:p>
          <a:p>
            <a:pPr lvl="0"/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		- </a:t>
            </a:r>
            <a:r>
              <a:rPr lang="es-CL" sz="1400" dirty="0" err="1" smtClean="0">
                <a:solidFill>
                  <a:srgbClr val="00B050"/>
                </a:solidFill>
                <a:latin typeface="Comic Sans MS" pitchFamily="66" charset="0"/>
              </a:rPr>
              <a:t>She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stud</a:t>
            </a:r>
            <a:r>
              <a:rPr lang="es-CL" sz="1400" dirty="0" err="1" smtClean="0">
                <a:solidFill>
                  <a:srgbClr val="FF0000"/>
                </a:solidFill>
                <a:latin typeface="Comic Sans MS" pitchFamily="66" charset="0"/>
              </a:rPr>
              <a:t>ies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singing</a:t>
            </a: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.</a:t>
            </a:r>
            <a:b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s-C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s-C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s-C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1. In general, the third person singular is formed by adding an </a:t>
            </a:r>
            <a:r>
              <a:rPr lang="en-US" sz="1600" u="sng" dirty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to the base verb</a:t>
            </a:r>
            <a:r>
              <a:rPr lang="en-US" sz="1600" b="0" dirty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  <a:t>.</a:t>
            </a:r>
            <a:br>
              <a:rPr lang="en-US" sz="1600" b="0" dirty="0">
                <a:solidFill>
                  <a:schemeClr val="tx2"/>
                </a:solidFill>
                <a:latin typeface="Comic Sans MS" pitchFamily="66" charset="0"/>
                <a:cs typeface="Arial" pitchFamily="34" charset="0"/>
              </a:rPr>
            </a:br>
            <a:endParaRPr lang="es-CL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457198" y="2235243"/>
            <a:ext cx="9191297" cy="3970379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  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Arial" pitchFamily="34" charset="0"/>
              </a:rPr>
              <a:t>  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work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    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He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work</a:t>
            </a:r>
            <a:r>
              <a:rPr kumimoji="0" lang="en-US" sz="18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s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2. Verbs ending in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ss,x,ch,sh,o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add “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” to the third person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singular. (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he, she, it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)</a:t>
            </a: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dress              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She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dress</a:t>
            </a:r>
            <a:r>
              <a:rPr kumimoji="0" lang="en-US" sz="18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es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fix                  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He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fix</a:t>
            </a:r>
            <a:r>
              <a:rPr kumimoji="0" lang="en-US" sz="18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es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watch             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She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watch</a:t>
            </a:r>
            <a:r>
              <a:rPr kumimoji="0" lang="en-US" sz="18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es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T.V.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wash              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She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wash</a:t>
            </a:r>
            <a:r>
              <a:rPr kumimoji="0" lang="en-US" sz="18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es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go                        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It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go</a:t>
            </a:r>
            <a:r>
              <a:rPr kumimoji="0" lang="en-US" sz="180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es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!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3. Verbs ending in consonant +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, changes the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to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and add “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”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Consonant + y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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 +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: cry – cr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ies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fly – fl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ies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, terrify - terrif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  <a:sym typeface="Wingdings 3" pitchFamily="18" charset="2"/>
              </a:rPr>
              <a:t>ies</a:t>
            </a:r>
          </a:p>
          <a:p>
            <a:pPr marL="742950" marR="0" lvl="1" indent="-28575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740662" y="2628433"/>
            <a:ext cx="792163" cy="72008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1625048" y="3474516"/>
            <a:ext cx="792163" cy="72008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625048" y="3674143"/>
            <a:ext cx="792163" cy="72008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1625048" y="3929286"/>
            <a:ext cx="792163" cy="72008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614369" y="4148425"/>
            <a:ext cx="792163" cy="72008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1614368" y="4402698"/>
            <a:ext cx="792163" cy="72008"/>
          </a:xfrm>
          <a:prstGeom prst="rightArrow">
            <a:avLst>
              <a:gd name="adj1" fmla="val 50000"/>
              <a:gd name="adj2" fmla="val 137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438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786" y="409904"/>
            <a:ext cx="6779173" cy="1392920"/>
          </a:xfrm>
          <a:prstGeom prst="rect">
            <a:avLst/>
          </a:prstGeom>
        </p:spPr>
      </p:pic>
      <p:sp>
        <p:nvSpPr>
          <p:cNvPr id="6" name="6 Flecha derecha"/>
          <p:cNvSpPr/>
          <p:nvPr/>
        </p:nvSpPr>
        <p:spPr>
          <a:xfrm>
            <a:off x="3101994" y="1106364"/>
            <a:ext cx="571371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Flecha derecha"/>
          <p:cNvSpPr/>
          <p:nvPr/>
        </p:nvSpPr>
        <p:spPr>
          <a:xfrm>
            <a:off x="4216091" y="1139891"/>
            <a:ext cx="571371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6 Flecha derecha"/>
          <p:cNvSpPr/>
          <p:nvPr/>
        </p:nvSpPr>
        <p:spPr>
          <a:xfrm>
            <a:off x="5694236" y="1085644"/>
            <a:ext cx="571371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extBox 7"/>
          <p:cNvSpPr txBox="1"/>
          <p:nvPr/>
        </p:nvSpPr>
        <p:spPr>
          <a:xfrm>
            <a:off x="362607" y="1923677"/>
            <a:ext cx="9333186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s-CL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USE:  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adverbs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CL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CL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s-CL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CL" sz="2400" u="sng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s-CL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s-CL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s-CL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 </a:t>
            </a:r>
            <a:r>
              <a:rPr lang="es-CL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  </a:t>
            </a:r>
          </a:p>
          <a:p>
            <a:endParaRPr lang="es-CL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adverbs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come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i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es-CL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i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</a:t>
            </a:r>
            <a:r>
              <a:rPr lang="es-CL" sz="24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CL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C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CL" sz="2400" u="sng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s-CL" sz="24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I </a:t>
            </a:r>
            <a:r>
              <a:rPr lang="es-CL" sz="24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alwyas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- He </a:t>
            </a:r>
            <a:r>
              <a:rPr lang="es-CL" sz="24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usally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matches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es-CL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CL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		</a:t>
            </a:r>
          </a:p>
          <a:p>
            <a:r>
              <a:rPr lang="es-C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      </a:t>
            </a:r>
            <a:endParaRPr lang="es-CL" sz="1600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r>
              <a:rPr lang="es-C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	</a:t>
            </a:r>
            <a:endParaRPr lang="es-CL" sz="1600" i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403648" y="195485"/>
            <a:ext cx="2016224" cy="60855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 smtClean="0">
                <a:solidFill>
                  <a:srgbClr val="7030A0"/>
                </a:solidFill>
                <a:latin typeface="Comic Sans MS" pitchFamily="66" charset="0"/>
              </a:rPr>
              <a:t>A. </a:t>
            </a:r>
            <a:r>
              <a:rPr lang="es-CL" dirty="0" err="1" smtClean="0">
                <a:solidFill>
                  <a:srgbClr val="7030A0"/>
                </a:solidFill>
                <a:latin typeface="Comic Sans MS" pitchFamily="66" charset="0"/>
              </a:rPr>
              <a:t>Countries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187624" y="987574"/>
            <a:ext cx="2304256" cy="3915502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Argentina: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Australia: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Brazil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Canada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China: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Greece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Ireland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Mexico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Poland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Spain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Thailand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L" sz="14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419872" y="1000253"/>
            <a:ext cx="2376264" cy="2808312"/>
          </a:xfrm>
          <a:prstGeom prst="rect">
            <a:avLst/>
          </a:prstGeom>
        </p:spPr>
        <p:txBody>
          <a:bodyPr lIns="396000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Chinese</a:t>
            </a: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English</a:t>
            </a: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French</a:t>
            </a: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Greek</a:t>
            </a: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Italian</a:t>
            </a: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Polish</a:t>
            </a: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Portuguese</a:t>
            </a: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Spanish</a:t>
            </a: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omic Sans MS" pitchFamily="66" charset="0"/>
              </a:rPr>
              <a:t>Thai: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491880" y="195486"/>
            <a:ext cx="2088232" cy="608554"/>
          </a:xfrm>
          <a:prstGeom prst="rect">
            <a:avLst/>
          </a:prstGeom>
        </p:spPr>
        <p:txBody>
          <a:bodyPr anchor="ctr"/>
          <a:lstStyle/>
          <a:p>
            <a:pPr latinLnBrk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CL" sz="2000" dirty="0" smtClean="0">
                <a:solidFill>
                  <a:srgbClr val="7030A0"/>
                </a:solidFill>
                <a:latin typeface="Comic Sans MS" pitchFamily="66" charset="0"/>
                <a:cs typeface="Arial" pitchFamily="34" charset="0"/>
              </a:rPr>
              <a:t>B. </a:t>
            </a:r>
            <a:r>
              <a:rPr lang="es-CL" sz="2000" dirty="0" err="1" smtClean="0">
                <a:solidFill>
                  <a:srgbClr val="7030A0"/>
                </a:solidFill>
                <a:latin typeface="Comic Sans MS" pitchFamily="66" charset="0"/>
                <a:cs typeface="Arial" pitchFamily="34" charset="0"/>
              </a:rPr>
              <a:t>Languages</a:t>
            </a:r>
            <a:endParaRPr lang="es-CL" sz="2000" dirty="0">
              <a:solidFill>
                <a:srgbClr val="7030A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580112" y="195486"/>
            <a:ext cx="2507598" cy="608554"/>
          </a:xfrm>
          <a:prstGeom prst="rect">
            <a:avLst/>
          </a:prstGeom>
        </p:spPr>
        <p:txBody>
          <a:bodyPr anchor="ctr"/>
          <a:lstStyle/>
          <a:p>
            <a:pPr latinLnBrk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CL" sz="2000" dirty="0" smtClean="0">
                <a:solidFill>
                  <a:srgbClr val="7030A0"/>
                </a:solidFill>
                <a:latin typeface="Comic Sans MS" pitchFamily="66" charset="0"/>
                <a:cs typeface="Arial" pitchFamily="34" charset="0"/>
              </a:rPr>
              <a:t>C. </a:t>
            </a:r>
            <a:r>
              <a:rPr lang="es-CL" sz="2000" dirty="0" err="1" smtClean="0">
                <a:solidFill>
                  <a:srgbClr val="7030A0"/>
                </a:solidFill>
                <a:latin typeface="Comic Sans MS" pitchFamily="66" charset="0"/>
                <a:cs typeface="Arial" pitchFamily="34" charset="0"/>
              </a:rPr>
              <a:t>Nationalities</a:t>
            </a:r>
            <a:endParaRPr lang="es-CL" sz="2000" dirty="0">
              <a:solidFill>
                <a:srgbClr val="7030A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5554884" y="928245"/>
            <a:ext cx="2304256" cy="2880320"/>
          </a:xfrm>
          <a:prstGeom prst="rect">
            <a:avLst/>
          </a:prstGeom>
        </p:spPr>
        <p:txBody>
          <a:bodyPr lIns="396000" anchor="t"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Argentinian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Australian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Brazilian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Canadian: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Chinese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Greek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Irish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Mexican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Polish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Spanish</a:t>
            </a: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Thai: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L" sz="1400" b="0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2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91580" y="906685"/>
            <a:ext cx="1584176" cy="46064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D. </a:t>
            </a:r>
            <a:r>
              <a:rPr kumimoji="0" lang="es-C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Numbers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4260" y="1707874"/>
            <a:ext cx="3059832" cy="4248472"/>
          </a:xfrm>
          <a:prstGeom prst="rect">
            <a:avLst/>
          </a:prstGeom>
        </p:spPr>
        <p:txBody>
          <a:bodyPr lIns="396000" numCol="2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One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Two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Three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Four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Five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Six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Seven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Eight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Nine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smtClean="0">
                <a:latin typeface="Comic Sans MS" pitchFamily="66" charset="0"/>
              </a:rPr>
              <a:t>Ten: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smtClean="0">
                <a:latin typeface="Comic Sans MS" pitchFamily="66" charset="0"/>
              </a:rPr>
              <a:t>Eleven: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Twelve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Thirteen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Fourteen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Fifteen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Sixteen</a:t>
            </a:r>
            <a:endParaRPr lang="es-CL" dirty="0" smtClean="0">
              <a:latin typeface="Comic Sans MS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Seventeen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Eighteen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Nineteen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 err="1" smtClean="0">
                <a:latin typeface="Comic Sans MS" pitchFamily="66" charset="0"/>
              </a:rPr>
              <a:t>Twenty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/>
            <a:r>
              <a:rPr lang="es-CL" dirty="0" smtClean="0">
                <a:latin typeface="Comic Sans MS" pitchFamily="66" charset="0"/>
              </a:rPr>
              <a:t>30. </a:t>
            </a:r>
            <a:r>
              <a:rPr lang="es-CL" dirty="0" err="1" smtClean="0">
                <a:latin typeface="Comic Sans MS" pitchFamily="66" charset="0"/>
              </a:rPr>
              <a:t>Thirty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/>
            <a:r>
              <a:rPr lang="es-CL" dirty="0" smtClean="0">
                <a:latin typeface="Comic Sans MS" pitchFamily="66" charset="0"/>
              </a:rPr>
              <a:t>40.  </a:t>
            </a:r>
            <a:r>
              <a:rPr lang="es-CL" dirty="0" err="1" smtClean="0">
                <a:latin typeface="Comic Sans MS" pitchFamily="66" charset="0"/>
              </a:rPr>
              <a:t>Fourty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/>
            <a:r>
              <a:rPr lang="es-CL" dirty="0" smtClean="0">
                <a:latin typeface="Comic Sans MS" pitchFamily="66" charset="0"/>
              </a:rPr>
              <a:t>50.  </a:t>
            </a:r>
            <a:r>
              <a:rPr lang="es-CL" dirty="0" err="1" smtClean="0">
                <a:latin typeface="Comic Sans MS" pitchFamily="66" charset="0"/>
              </a:rPr>
              <a:t>Fifty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/>
            <a:r>
              <a:rPr lang="es-CL" dirty="0" smtClean="0">
                <a:latin typeface="Comic Sans MS" pitchFamily="66" charset="0"/>
              </a:rPr>
              <a:t>60.  </a:t>
            </a:r>
            <a:r>
              <a:rPr lang="es-CL" dirty="0" err="1" smtClean="0">
                <a:latin typeface="Comic Sans MS" pitchFamily="66" charset="0"/>
              </a:rPr>
              <a:t>Sixty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/>
            <a:r>
              <a:rPr lang="es-CL" dirty="0" smtClean="0">
                <a:latin typeface="Comic Sans MS" pitchFamily="66" charset="0"/>
              </a:rPr>
              <a:t>70.  </a:t>
            </a:r>
            <a:r>
              <a:rPr lang="es-CL" dirty="0" err="1" smtClean="0">
                <a:latin typeface="Comic Sans MS" pitchFamily="66" charset="0"/>
              </a:rPr>
              <a:t>Seventy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/>
            <a:r>
              <a:rPr lang="es-CL" dirty="0" smtClean="0">
                <a:latin typeface="Comic Sans MS" pitchFamily="66" charset="0"/>
              </a:rPr>
              <a:t>80.  </a:t>
            </a:r>
            <a:r>
              <a:rPr lang="es-CL" dirty="0" err="1" smtClean="0">
                <a:latin typeface="Comic Sans MS" pitchFamily="66" charset="0"/>
              </a:rPr>
              <a:t>Eighty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/>
            <a:r>
              <a:rPr lang="es-CL" dirty="0" smtClean="0">
                <a:latin typeface="Comic Sans MS" pitchFamily="66" charset="0"/>
              </a:rPr>
              <a:t>90.  </a:t>
            </a:r>
            <a:r>
              <a:rPr lang="es-CL" dirty="0" err="1" smtClean="0">
                <a:latin typeface="Comic Sans MS" pitchFamily="66" charset="0"/>
              </a:rPr>
              <a:t>Ninety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/>
            <a:r>
              <a:rPr lang="es-CL" dirty="0" smtClean="0">
                <a:latin typeface="Comic Sans MS" pitchFamily="66" charset="0"/>
              </a:rPr>
              <a:t>100.A </a:t>
            </a:r>
            <a:r>
              <a:rPr lang="es-CL" dirty="0" err="1" smtClean="0">
                <a:latin typeface="Comic Sans MS" pitchFamily="66" charset="0"/>
              </a:rPr>
              <a:t>hundred</a:t>
            </a:r>
            <a:r>
              <a:rPr lang="es-CL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endParaRPr lang="es-CL" dirty="0" smtClean="0">
              <a:latin typeface="Comic Sans MS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s-CL" dirty="0" smtClean="0">
              <a:latin typeface="Comic Sans MS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s-CL" dirty="0" smtClean="0">
              <a:latin typeface="Comic Sans MS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s-CL" dirty="0">
              <a:latin typeface="Comic Sans MS" pitchFamily="66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19872" y="807554"/>
            <a:ext cx="1800200" cy="64807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CL" sz="2400" dirty="0" smtClean="0">
                <a:solidFill>
                  <a:srgbClr val="7030A0"/>
                </a:solidFill>
                <a:latin typeface="Comic Sans MS" pitchFamily="66" charset="0"/>
                <a:cs typeface="Arial" pitchFamily="34" charset="0"/>
              </a:rPr>
              <a:t>E</a:t>
            </a:r>
            <a:r>
              <a:rPr kumimoji="0" lang="es-C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. Personal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Details</a:t>
            </a: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239852" y="2391730"/>
            <a:ext cx="2160240" cy="23762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Address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Age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smtClean="0">
                <a:latin typeface="Comic Sans MS" pitchFamily="66" charset="0"/>
              </a:rPr>
              <a:t>Country: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Favourite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First</a:t>
            </a:r>
            <a:r>
              <a:rPr lang="es-CL" sz="1800" dirty="0" smtClean="0">
                <a:latin typeface="Comic Sans MS" pitchFamily="66" charset="0"/>
              </a:rPr>
              <a:t> </a:t>
            </a:r>
            <a:r>
              <a:rPr lang="es-CL" sz="1800" dirty="0" err="1" smtClean="0">
                <a:latin typeface="Comic Sans MS" pitchFamily="66" charset="0"/>
              </a:rPr>
              <a:t>name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Phone</a:t>
            </a:r>
            <a:r>
              <a:rPr lang="es-CL" sz="1800" dirty="0" smtClean="0">
                <a:latin typeface="Comic Sans MS" pitchFamily="66" charset="0"/>
              </a:rPr>
              <a:t> </a:t>
            </a:r>
            <a:r>
              <a:rPr lang="es-CL" sz="1800" dirty="0" err="1" smtClean="0">
                <a:latin typeface="Comic Sans MS" pitchFamily="66" charset="0"/>
              </a:rPr>
              <a:t>number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street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Surname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Spain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/>
            <a:endParaRPr lang="es-CL" sz="1800" dirty="0" smtClean="0"/>
          </a:p>
          <a:p>
            <a:pPr marL="342900" indent="-342900">
              <a:buFontTx/>
              <a:buAutoNum type="arabicPeriod"/>
            </a:pPr>
            <a:endParaRPr lang="es-CL" sz="1800" dirty="0" smtClean="0"/>
          </a:p>
          <a:p>
            <a:pPr marL="342900" indent="-342900"/>
            <a:endParaRPr lang="es-CL" sz="1800" dirty="0" smtClean="0"/>
          </a:p>
          <a:p>
            <a:endParaRPr lang="es-CL" sz="1800" u="sng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095193" y="2254469"/>
            <a:ext cx="2106996" cy="37018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birthday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Monday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Tuesday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Wednesday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Thursday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smtClean="0">
                <a:latin typeface="Comic Sans MS" pitchFamily="66" charset="0"/>
              </a:rPr>
              <a:t>Friday: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Saturday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Sunday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weekday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week</a:t>
            </a:r>
            <a:endParaRPr lang="es-CL" sz="1800" dirty="0" smtClean="0">
              <a:latin typeface="Comic Sans MS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weekend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/>
            <a:endParaRPr lang="es-CL" sz="1800" dirty="0" smtClean="0"/>
          </a:p>
          <a:p>
            <a:pPr marL="342900" indent="-342900">
              <a:buFontTx/>
              <a:buAutoNum type="arabicPeriod"/>
            </a:pPr>
            <a:endParaRPr lang="es-CL" sz="1800" dirty="0" smtClean="0"/>
          </a:p>
          <a:p>
            <a:pPr marL="342900" indent="-342900">
              <a:buFontTx/>
              <a:buAutoNum type="arabicPeriod"/>
            </a:pPr>
            <a:endParaRPr lang="es-CL" sz="1800" dirty="0" smtClean="0"/>
          </a:p>
          <a:p>
            <a:endParaRPr lang="es-CL" sz="1800" u="sng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50504" y="901266"/>
            <a:ext cx="1606507" cy="46064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CL" sz="2400" noProof="0" dirty="0" smtClean="0">
                <a:solidFill>
                  <a:srgbClr val="7030A0"/>
                </a:solidFill>
                <a:latin typeface="Comic Sans MS" pitchFamily="66" charset="0"/>
                <a:cs typeface="Arial" pitchFamily="34" charset="0"/>
              </a:rPr>
              <a:t>F</a:t>
            </a:r>
            <a:r>
              <a:rPr kumimoji="0" lang="es-C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. </a:t>
            </a:r>
            <a:r>
              <a:rPr kumimoji="0" lang="es-C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Days</a:t>
            </a: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487443" y="1002509"/>
            <a:ext cx="1829978" cy="460648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CL" sz="2400" dirty="0" smtClean="0">
                <a:solidFill>
                  <a:srgbClr val="7030A0"/>
                </a:solidFill>
                <a:latin typeface="Comic Sans MS" pitchFamily="66" charset="0"/>
                <a:cs typeface="Arial" pitchFamily="34" charset="0"/>
              </a:rPr>
              <a:t>G</a:t>
            </a:r>
            <a:r>
              <a:rPr kumimoji="0" lang="es-C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. Times</a:t>
            </a: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7202189" y="2113070"/>
            <a:ext cx="2586502" cy="2001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s-CL" sz="1400" dirty="0" err="1" smtClean="0">
                <a:latin typeface="Comic Sans MS" pitchFamily="66" charset="0"/>
              </a:rPr>
              <a:t>Half</a:t>
            </a:r>
            <a:r>
              <a:rPr lang="es-CL" sz="1400" dirty="0" smtClean="0">
                <a:latin typeface="Comic Sans MS" pitchFamily="66" charset="0"/>
              </a:rPr>
              <a:t> </a:t>
            </a:r>
            <a:r>
              <a:rPr lang="es-CL" sz="1400" dirty="0" err="1" smtClean="0">
                <a:latin typeface="Comic Sans MS" pitchFamily="66" charset="0"/>
              </a:rPr>
              <a:t>past</a:t>
            </a:r>
            <a:r>
              <a:rPr lang="es-CL" sz="14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400" dirty="0" smtClean="0">
                <a:latin typeface="Comic Sans MS" pitchFamily="66" charset="0"/>
              </a:rPr>
              <a:t>A </a:t>
            </a:r>
            <a:r>
              <a:rPr lang="es-CL" sz="1400" dirty="0" err="1" smtClean="0">
                <a:latin typeface="Comic Sans MS" pitchFamily="66" charset="0"/>
              </a:rPr>
              <a:t>quarter</a:t>
            </a:r>
            <a:r>
              <a:rPr lang="es-CL" sz="1400" dirty="0" smtClean="0">
                <a:latin typeface="Comic Sans MS" pitchFamily="66" charset="0"/>
              </a:rPr>
              <a:t> </a:t>
            </a:r>
            <a:r>
              <a:rPr lang="es-CL" sz="1400" dirty="0" err="1" smtClean="0">
                <a:latin typeface="Comic Sans MS" pitchFamily="66" charset="0"/>
              </a:rPr>
              <a:t>past</a:t>
            </a:r>
            <a:r>
              <a:rPr lang="es-CL" sz="14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400" dirty="0" smtClean="0">
                <a:latin typeface="Comic Sans MS" pitchFamily="66" charset="0"/>
              </a:rPr>
              <a:t> (Ame) a </a:t>
            </a:r>
            <a:r>
              <a:rPr lang="es-CL" sz="1400" dirty="0" err="1" smtClean="0">
                <a:latin typeface="Comic Sans MS" pitchFamily="66" charset="0"/>
              </a:rPr>
              <a:t>quarter</a:t>
            </a:r>
            <a:r>
              <a:rPr lang="es-CL" sz="1400" dirty="0" smtClean="0">
                <a:latin typeface="Comic Sans MS" pitchFamily="66" charset="0"/>
              </a:rPr>
              <a:t> </a:t>
            </a:r>
            <a:r>
              <a:rPr lang="es-CL" sz="1400" dirty="0" err="1" smtClean="0">
                <a:latin typeface="Comic Sans MS" pitchFamily="66" charset="0"/>
              </a:rPr>
              <a:t>after</a:t>
            </a:r>
            <a:r>
              <a:rPr lang="es-CL" sz="14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400" dirty="0" smtClean="0">
                <a:latin typeface="Comic Sans MS" pitchFamily="66" charset="0"/>
              </a:rPr>
              <a:t>A </a:t>
            </a:r>
            <a:r>
              <a:rPr lang="es-CL" sz="1400" dirty="0" err="1" smtClean="0">
                <a:latin typeface="Comic Sans MS" pitchFamily="66" charset="0"/>
              </a:rPr>
              <a:t>quarter</a:t>
            </a:r>
            <a:r>
              <a:rPr lang="es-CL" sz="1400" dirty="0" smtClean="0">
                <a:latin typeface="Comic Sans MS" pitchFamily="66" charset="0"/>
              </a:rPr>
              <a:t> </a:t>
            </a:r>
            <a:r>
              <a:rPr lang="es-CL" sz="1400" dirty="0" err="1" smtClean="0">
                <a:latin typeface="Comic Sans MS" pitchFamily="66" charset="0"/>
              </a:rPr>
              <a:t>to</a:t>
            </a:r>
            <a:endParaRPr lang="es-CL" sz="1400" dirty="0" smtClean="0">
              <a:latin typeface="Comic Sans MS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es-CL" sz="1400" dirty="0" smtClean="0">
                <a:latin typeface="Comic Sans MS" pitchFamily="66" charset="0"/>
              </a:rPr>
              <a:t>(Ame) a </a:t>
            </a:r>
            <a:r>
              <a:rPr lang="es-CL" sz="1400" dirty="0" err="1" smtClean="0">
                <a:latin typeface="Comic Sans MS" pitchFamily="66" charset="0"/>
              </a:rPr>
              <a:t>quarter</a:t>
            </a:r>
            <a:r>
              <a:rPr lang="es-CL" sz="1400" dirty="0" smtClean="0">
                <a:latin typeface="Comic Sans MS" pitchFamily="66" charset="0"/>
              </a:rPr>
              <a:t> of:</a:t>
            </a:r>
          </a:p>
          <a:p>
            <a:pPr marL="342900" indent="-342900"/>
            <a:endParaRPr lang="es-CL" sz="1400" dirty="0" smtClean="0"/>
          </a:p>
          <a:p>
            <a:pPr marL="342900" indent="-342900">
              <a:buFontTx/>
              <a:buAutoNum type="arabicPeriod"/>
            </a:pPr>
            <a:endParaRPr lang="es-CL" sz="1400" dirty="0" smtClean="0"/>
          </a:p>
          <a:p>
            <a:pPr marL="342900" indent="-342900"/>
            <a:endParaRPr lang="es-CL" sz="1400" dirty="0" smtClean="0"/>
          </a:p>
          <a:p>
            <a:endParaRPr lang="es-CL" sz="1400" u="sng" dirty="0"/>
          </a:p>
        </p:txBody>
      </p:sp>
    </p:spTree>
    <p:extLst>
      <p:ext uri="{BB962C8B-B14F-4D97-AF65-F5344CB8AC3E}">
        <p14:creationId xmlns:p14="http://schemas.microsoft.com/office/powerpoint/2010/main" val="32297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838339" y="778810"/>
            <a:ext cx="2592288" cy="460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>
                <a:solidFill>
                  <a:srgbClr val="7030A0"/>
                </a:solidFill>
                <a:latin typeface="Comic Sans MS" pitchFamily="66" charset="0"/>
              </a:rPr>
              <a:t>A. School subjects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90667" y="778810"/>
            <a:ext cx="2304256" cy="460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mtClean="0">
                <a:solidFill>
                  <a:srgbClr val="7030A0"/>
                </a:solidFill>
                <a:latin typeface="Comic Sans MS" pitchFamily="66" charset="0"/>
              </a:rPr>
              <a:t>B. School words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622315" y="1680736"/>
            <a:ext cx="2448272" cy="419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AutoNum type="arabicPeriod"/>
            </a:pPr>
            <a:r>
              <a:rPr lang="es-CL" sz="1800" dirty="0" smtClean="0">
                <a:latin typeface="Comic Sans MS" pitchFamily="66" charset="0"/>
              </a:rPr>
              <a:t>Art: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Computer</a:t>
            </a:r>
            <a:r>
              <a:rPr lang="es-CL" sz="1800" dirty="0" smtClean="0">
                <a:latin typeface="Comic Sans MS" pitchFamily="66" charset="0"/>
              </a:rPr>
              <a:t> </a:t>
            </a:r>
            <a:r>
              <a:rPr lang="es-CL" sz="1800" dirty="0" err="1" smtClean="0">
                <a:latin typeface="Comic Sans MS" pitchFamily="66" charset="0"/>
              </a:rPr>
              <a:t>studies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Design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smtClean="0">
                <a:latin typeface="Comic Sans MS" pitchFamily="66" charset="0"/>
              </a:rPr>
              <a:t>Drama: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smtClean="0">
                <a:latin typeface="Comic Sans MS" pitchFamily="66" charset="0"/>
              </a:rPr>
              <a:t>English: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smtClean="0">
                <a:latin typeface="Comic Sans MS" pitchFamily="66" charset="0"/>
              </a:rPr>
              <a:t>French: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Geography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History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Maths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Science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>
              <a:buFontTx/>
              <a:buAutoNum type="arabicPeriod"/>
            </a:pPr>
            <a:r>
              <a:rPr lang="es-CL" sz="1800" dirty="0" err="1" smtClean="0">
                <a:latin typeface="Comic Sans MS" pitchFamily="66" charset="0"/>
              </a:rPr>
              <a:t>Sports</a:t>
            </a:r>
            <a:r>
              <a:rPr lang="es-CL" sz="1800" dirty="0" smtClean="0">
                <a:latin typeface="Comic Sans MS" pitchFamily="66" charset="0"/>
              </a:rPr>
              <a:t>:</a:t>
            </a:r>
          </a:p>
          <a:p>
            <a:pPr marL="342900" indent="-342900"/>
            <a:endParaRPr lang="es-CL" sz="1400" dirty="0" smtClean="0"/>
          </a:p>
          <a:p>
            <a:pPr marL="342900" indent="-342900">
              <a:buFontTx/>
              <a:buAutoNum type="arabicPeriod"/>
            </a:pPr>
            <a:endParaRPr lang="es-CL" dirty="0" smtClean="0"/>
          </a:p>
          <a:p>
            <a:pPr marL="342900" indent="-342900">
              <a:buFontTx/>
              <a:buAutoNum type="arabicPeriod"/>
            </a:pPr>
            <a:endParaRPr lang="es-CL" dirty="0" smtClean="0"/>
          </a:p>
          <a:p>
            <a:endParaRPr lang="es-CL" u="sng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644525" y="1967601"/>
            <a:ext cx="3837324" cy="3941379"/>
          </a:xfrm>
          <a:prstGeom prst="rect">
            <a:avLst/>
          </a:prstGeom>
        </p:spPr>
        <p:txBody>
          <a:bodyPr lIns="396000" anchor="t"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break: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es-C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course</a:t>
            </a:r>
            <a:r>
              <a:rPr kumimoji="0" lang="es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Arial" pitchFamily="34" charset="0"/>
              </a:rPr>
              <a:t>homework</a:t>
            </a:r>
            <a:r>
              <a:rPr kumimoji="0" lang="es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Arial" pitchFamily="34" charset="0"/>
              </a:rPr>
              <a:t>lesson</a:t>
            </a:r>
            <a:r>
              <a:rPr kumimoji="0" lang="es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Arial" pitchFamily="34" charset="0"/>
              </a:rPr>
              <a:t>student</a:t>
            </a:r>
            <a:r>
              <a:rPr kumimoji="0" lang="es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Arial" pitchFamily="34" charset="0"/>
              </a:rPr>
              <a:t>subject</a:t>
            </a:r>
            <a:r>
              <a:rPr kumimoji="0" lang="es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es-CL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Arial" pitchFamily="34" charset="0"/>
              </a:rPr>
              <a:t>timetable</a:t>
            </a:r>
            <a:r>
              <a:rPr kumimoji="0" lang="es-CL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mic Sans MS" pitchFamily="66" charset="0"/>
                <a:cs typeface="Arial" pitchFamily="34" charset="0"/>
              </a:rPr>
              <a:t>: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endParaRPr kumimoji="0" lang="es-C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L" sz="1400" b="0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NAC Parvulari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E3C24"/>
      </a:accent1>
      <a:accent2>
        <a:srgbClr val="008E00"/>
      </a:accent2>
      <a:accent3>
        <a:srgbClr val="F3E957"/>
      </a:accent3>
      <a:accent4>
        <a:srgbClr val="FFC000"/>
      </a:accent4>
      <a:accent5>
        <a:srgbClr val="5B9BD5"/>
      </a:accent5>
      <a:accent6>
        <a:srgbClr val="A9A9A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9C5DD878-416D-D84D-879A-E95EEBFA6BAF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41B2ED15-6EFB-B24C-B823-EA825DAFE636}"/>
    </a:ext>
  </a:extLst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A50413CE-5F6B-F24B-B77E-D5B7764729B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121</TotalTime>
  <Words>524</Words>
  <Application>Microsoft Office PowerPoint</Application>
  <PresentationFormat>A4 (210 x 297 mm)</PresentationFormat>
  <Paragraphs>219</Paragraphs>
  <Slides>11</Slides>
  <Notes>1</Notes>
  <HiddenSlides>0</HiddenSlides>
  <MMClips>6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맑은 고딕</vt:lpstr>
      <vt:lpstr>Arial</vt:lpstr>
      <vt:lpstr>Calibri</vt:lpstr>
      <vt:lpstr>Calibri Light</vt:lpstr>
      <vt:lpstr>Comic Sans MS</vt:lpstr>
      <vt:lpstr>Wingdings 3</vt:lpstr>
      <vt:lpstr>Tema de Office</vt:lpstr>
      <vt:lpstr>Diseño personalizado</vt:lpstr>
      <vt:lpstr>3_Diseño personalizado</vt:lpstr>
      <vt:lpstr>Unit n° 1 1.1 &amp; 1.2  TARGET KET BOOK</vt:lpstr>
      <vt:lpstr>UNIT 1.1</vt:lpstr>
      <vt:lpstr>Presentación de PowerPoint</vt:lpstr>
      <vt:lpstr>Presentación de PowerPoint</vt:lpstr>
      <vt:lpstr>Remember that in positive sentences, we add –s –es or ies in he, she and it forms.  Example:   - He plays football every day.   - She goes to a theatre school.   - She studies singing.   1. In general, the third person singular is formed by adding an s to the base verb. </vt:lpstr>
      <vt:lpstr>Presentación de PowerPoint</vt:lpstr>
      <vt:lpstr>Presentación de PowerPoint</vt:lpstr>
      <vt:lpstr>Presentación de PowerPoint</vt:lpstr>
      <vt:lpstr>Presentación de PowerPoint</vt:lpstr>
      <vt:lpstr>STUDENT’S BOOK AUDIO FOR UNIT 1.1  (VER EN LIBRO O GUIA EXTRA) </vt:lpstr>
      <vt:lpstr>STUDENT’S BOOK AUDIO FOR UNIT 1.2 (VER EN LIBRO O GUIA EXTRA)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Renato Briceño Espinoza</dc:creator>
  <cp:lastModifiedBy>Gonzalo</cp:lastModifiedBy>
  <cp:revision>10</cp:revision>
  <dcterms:created xsi:type="dcterms:W3CDTF">2020-03-25T20:56:26Z</dcterms:created>
  <dcterms:modified xsi:type="dcterms:W3CDTF">2020-03-30T04:15:29Z</dcterms:modified>
</cp:coreProperties>
</file>