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10" r:id="rId2"/>
  </p:sldMasterIdLst>
  <p:sldIdLst>
    <p:sldId id="256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6043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68808"/>
            <a:ext cx="64604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0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4645" y="0"/>
            <a:ext cx="8151355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4688" y="1316766"/>
            <a:ext cx="7488832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55894" y="2218994"/>
            <a:ext cx="7488832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51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61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497" y="1508787"/>
            <a:ext cx="9205023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39703" y="2411015"/>
            <a:ext cx="9205023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51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89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44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644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30-03-2020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1507" y="6356352"/>
            <a:ext cx="285153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012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4012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30-03-2020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8970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23036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8" r:id="rId11"/>
    <p:sldLayoutId id="2147483739" r:id="rId12"/>
    <p:sldLayoutId id="2147483672" r:id="rId13"/>
    <p:sldLayoutId id="2147483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A5A2F5-30FA-D542-B64E-B0A50B02C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UNIT 1 </a:t>
            </a:r>
            <a:r>
              <a:rPr lang="es-CL" dirty="0" smtClean="0"/>
              <a:t>(11.1)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8EE449-7E67-9743-8A35-6F8AAF42D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English Department</a:t>
            </a:r>
          </a:p>
          <a:p>
            <a:r>
              <a:rPr lang="es-CL" dirty="0" smtClean="0"/>
              <a:t>3ro </a:t>
            </a:r>
            <a:r>
              <a:rPr lang="es-CL" dirty="0"/>
              <a:t>Medio</a:t>
            </a:r>
          </a:p>
        </p:txBody>
      </p:sp>
    </p:spTree>
    <p:extLst>
      <p:ext uri="{BB962C8B-B14F-4D97-AF65-F5344CB8AC3E}">
        <p14:creationId xmlns:p14="http://schemas.microsoft.com/office/powerpoint/2010/main" val="120703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30576" y="1790818"/>
            <a:ext cx="8775424" cy="382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53" indent="-309553">
              <a:buFont typeface="Arial" charset="0"/>
              <a:buChar char="•"/>
            </a:pP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We form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present perfect </a:t>
            </a: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with </a:t>
            </a:r>
            <a:r>
              <a:rPr lang="en-GB" sz="1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have</a:t>
            </a:r>
            <a:r>
              <a:rPr lang="en-GB" sz="1733" b="1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solidFill>
                  <a:schemeClr val="accent1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+</a:t>
            </a:r>
            <a:r>
              <a:rPr lang="en-GB" sz="1733" b="1" dirty="0">
                <a:solidFill>
                  <a:srgbClr val="00B05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past participle </a:t>
            </a:r>
          </a:p>
          <a:p>
            <a:r>
              <a:rPr lang="en-GB" sz="1733" b="1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 </a:t>
            </a:r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I </a:t>
            </a:r>
            <a:r>
              <a:rPr lang="en-GB" sz="1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have </a:t>
            </a:r>
            <a:r>
              <a:rPr lang="en-GB" sz="1733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finished</a:t>
            </a:r>
            <a:r>
              <a:rPr lang="en-GB" sz="1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my homework</a:t>
            </a:r>
          </a:p>
          <a:p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          Tom </a:t>
            </a:r>
            <a:r>
              <a:rPr lang="en-GB" sz="1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has </a:t>
            </a:r>
            <a:r>
              <a:rPr lang="en-GB" sz="1733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left </a:t>
            </a:r>
            <a:r>
              <a:rPr lang="en-GB" sz="1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</a:p>
          <a:p>
            <a:endParaRPr lang="en-GB" sz="1733" b="1" dirty="0">
              <a:solidFill>
                <a:srgbClr val="7030A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charset="0"/>
              <a:buChar char="•"/>
            </a:pP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We use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present perfect </a:t>
            </a: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for things that happened sometime in the past.</a:t>
            </a:r>
          </a:p>
          <a:p>
            <a:r>
              <a:rPr lang="en-GB" sz="1733" b="1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 </a:t>
            </a:r>
            <a:r>
              <a:rPr lang="en-GB" sz="1733" b="1" dirty="0">
                <a:latin typeface="Comic Sans MS" panose="030F0702030302020204" pitchFamily="66" charset="0"/>
                <a:ea typeface="Arial" charset="0"/>
                <a:cs typeface="Arial" charset="0"/>
              </a:rPr>
              <a:t>She</a:t>
            </a: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’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s been</a:t>
            </a:r>
            <a:r>
              <a:rPr lang="en-GB" sz="173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latin typeface="Comic Sans MS" panose="030F0702030302020204" pitchFamily="66" charset="0"/>
                <a:ea typeface="Arial" charset="0"/>
                <a:cs typeface="Arial" charset="0"/>
              </a:rPr>
              <a:t>to Italy.</a:t>
            </a:r>
          </a:p>
          <a:p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</a:t>
            </a:r>
            <a:r>
              <a:rPr lang="en-GB" sz="1733" b="1" dirty="0">
                <a:latin typeface="Comic Sans MS" panose="030F0702030302020204" pitchFamily="66" charset="0"/>
                <a:ea typeface="Arial" charset="0"/>
                <a:cs typeface="Arial" charset="0"/>
              </a:rPr>
              <a:t>They</a:t>
            </a: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haven’t seen </a:t>
            </a:r>
            <a:r>
              <a:rPr lang="en-GB" sz="1733" b="1" dirty="0">
                <a:latin typeface="Comic Sans MS" panose="030F0702030302020204" pitchFamily="66" charset="0"/>
                <a:ea typeface="Arial" charset="0"/>
                <a:cs typeface="Arial" charset="0"/>
              </a:rPr>
              <a:t>that building.</a:t>
            </a:r>
          </a:p>
          <a:p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Have</a:t>
            </a: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latin typeface="Comic Sans MS" panose="030F0702030302020204" pitchFamily="66" charset="0"/>
                <a:ea typeface="Arial" charset="0"/>
                <a:cs typeface="Arial" charset="0"/>
              </a:rPr>
              <a:t>you</a:t>
            </a: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tried </a:t>
            </a:r>
            <a:r>
              <a:rPr lang="en-GB" sz="1733" b="1" dirty="0">
                <a:latin typeface="Comic Sans MS" panose="030F0702030302020204" pitchFamily="66" charset="0"/>
                <a:ea typeface="Arial" charset="0"/>
                <a:cs typeface="Arial" charset="0"/>
              </a:rPr>
              <a:t>the new restaurant?</a:t>
            </a:r>
          </a:p>
          <a:p>
            <a:endParaRPr lang="en-GB" sz="1733" b="1" dirty="0">
              <a:solidFill>
                <a:srgbClr val="0070C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charset="0"/>
              <a:buChar char="•"/>
            </a:pP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We use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past simple </a:t>
            </a:r>
            <a:r>
              <a:rPr lang="en-GB" sz="1733" b="1" dirty="0">
                <a:solidFill>
                  <a:srgbClr val="0070C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for things that happened at a definite time in the past.</a:t>
            </a:r>
          </a:p>
          <a:p>
            <a:endParaRPr lang="en-GB" sz="1733" b="1" dirty="0">
              <a:solidFill>
                <a:srgbClr val="0070C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r>
              <a:rPr lang="en-GB" sz="1733" b="1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 </a:t>
            </a:r>
            <a:r>
              <a:rPr lang="en-GB" sz="1733" b="1" dirty="0">
                <a:latin typeface="Comic Sans MS" panose="030F0702030302020204" pitchFamily="66" charset="0"/>
                <a:ea typeface="Arial" charset="0"/>
                <a:cs typeface="Arial" charset="0"/>
              </a:rPr>
              <a:t>She</a:t>
            </a:r>
            <a:r>
              <a:rPr lang="en-GB" sz="1733" b="1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went </a:t>
            </a:r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to Italy last year. </a:t>
            </a:r>
            <a:endParaRPr lang="en-GB" sz="1733" b="1" dirty="0">
              <a:solidFill>
                <a:srgbClr val="00B05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          They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didn’t see </a:t>
            </a:r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that building yesterday.</a:t>
            </a:r>
          </a:p>
          <a:p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         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Did</a:t>
            </a:r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you </a:t>
            </a:r>
            <a:r>
              <a:rPr lang="en-GB" sz="1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try</a:t>
            </a:r>
            <a:r>
              <a:rPr lang="en-GB" sz="1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that new restaurant last night?</a:t>
            </a:r>
            <a:endParaRPr lang="es-ES_tradnl" sz="195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F64A48-E8E1-4A66-9E5F-B3B3DA03C89D}"/>
              </a:ext>
            </a:extLst>
          </p:cNvPr>
          <p:cNvSpPr txBox="1"/>
          <p:nvPr/>
        </p:nvSpPr>
        <p:spPr>
          <a:xfrm>
            <a:off x="350489" y="932723"/>
            <a:ext cx="124813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33" dirty="0">
                <a:latin typeface="Comic Sans MS" pitchFamily="66" charset="0"/>
              </a:rPr>
              <a:t>Use</a:t>
            </a:r>
            <a:r>
              <a:rPr lang="en-US" altLang="ko-KR" sz="1950" dirty="0">
                <a:latin typeface="Comic Sans MS" pitchFamily="66" charset="0"/>
              </a:rPr>
              <a:t>:</a:t>
            </a:r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44829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7577" y="179945"/>
            <a:ext cx="9285668" cy="38769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195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For and Since  </a:t>
            </a:r>
            <a:r>
              <a:rPr lang="en-US" sz="1083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US" sz="1083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83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83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83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83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83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192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13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09553" indent="-309553">
              <a:buFont typeface="Arial" charset="0"/>
              <a:buChar char="•"/>
            </a:pPr>
            <a:r>
              <a:rPr lang="en-US" b="1" dirty="0">
                <a:latin typeface="Comic Sans MS" panose="030F0702030302020204" pitchFamily="66" charset="0"/>
              </a:rPr>
              <a:t>We use present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perfect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+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 / since </a:t>
            </a:r>
            <a:r>
              <a:rPr lang="en-US" b="1" dirty="0">
                <a:latin typeface="Comic Sans MS" panose="030F0702030302020204" pitchFamily="66" charset="0"/>
              </a:rPr>
              <a:t>for actions that started in the past and continue in the present.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	   Example: </a:t>
            </a:r>
            <a:r>
              <a:rPr lang="en-US" b="1" dirty="0">
                <a:latin typeface="Comic Sans MS" panose="030F0702030302020204" pitchFamily="66" charset="0"/>
              </a:rPr>
              <a:t>He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 been </a:t>
            </a:r>
            <a:r>
              <a:rPr lang="en-US" b="1" dirty="0">
                <a:latin typeface="Comic Sans MS" panose="030F0702030302020204" pitchFamily="66" charset="0"/>
              </a:rPr>
              <a:t>here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two weeks. </a:t>
            </a: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	   (= He arrived 2 weeks ago, and he is still here.)</a:t>
            </a: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		 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 been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in America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since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Friday.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	   (= She arrived on Friday and she is still there.)</a:t>
            </a:r>
          </a:p>
          <a:p>
            <a:r>
              <a:rPr lang="en-US" sz="1733" b="1" dirty="0">
                <a:solidFill>
                  <a:srgbClr val="00B050"/>
                </a:solidFill>
                <a:latin typeface="Comic Sans MS" panose="030F0702030302020204" pitchFamily="66" charset="0"/>
              </a:rPr>
              <a:t>	</a:t>
            </a:r>
            <a:endParaRPr lang="en-US" sz="195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09553" indent="-309553">
              <a:buFont typeface="Arial" charset="0"/>
              <a:buChar char="•"/>
            </a:pPr>
            <a:endParaRPr lang="en-US" sz="1733" b="1" dirty="0"/>
          </a:p>
          <a:p>
            <a:endParaRPr lang="es-CL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EA811F5-5FC8-46A8-9756-6070B2BB8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06407"/>
              </p:ext>
            </p:extLst>
          </p:nvPr>
        </p:nvGraphicFramePr>
        <p:xfrm>
          <a:off x="2307545" y="464670"/>
          <a:ext cx="5031559" cy="12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29">
                  <a:extLst>
                    <a:ext uri="{9D8B030D-6E8A-4147-A177-3AD203B41FA5}">
                      <a16:colId xmlns:a16="http://schemas.microsoft.com/office/drawing/2014/main" xmlns="" val="3346272842"/>
                    </a:ext>
                  </a:extLst>
                </a:gridCol>
                <a:gridCol w="2425930">
                  <a:extLst>
                    <a:ext uri="{9D8B030D-6E8A-4147-A177-3AD203B41FA5}">
                      <a16:colId xmlns:a16="http://schemas.microsoft.com/office/drawing/2014/main" xmlns="" val="891089363"/>
                    </a:ext>
                  </a:extLst>
                </a:gridCol>
              </a:tblGrid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Comic Sans MS" panose="030F0702030302020204" pitchFamily="66" charset="0"/>
                        </a:rPr>
                        <a:t>for + amount of time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Comic Sans MS" panose="030F0702030302020204" pitchFamily="66" charset="0"/>
                        </a:rPr>
                        <a:t>since + specific time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890269637"/>
                  </a:ext>
                </a:extLst>
              </a:tr>
              <a:tr h="832093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Comic Sans MS" panose="030F0702030302020204" pitchFamily="66" charset="0"/>
                        </a:rPr>
                        <a:t>for two weeks</a:t>
                      </a:r>
                    </a:p>
                    <a:p>
                      <a:pPr algn="ctr"/>
                      <a:r>
                        <a:rPr lang="en-GB" sz="1500" dirty="0">
                          <a:latin typeface="Comic Sans MS" panose="030F0702030302020204" pitchFamily="66" charset="0"/>
                        </a:rPr>
                        <a:t>for six month</a:t>
                      </a:r>
                    </a:p>
                    <a:p>
                      <a:pPr algn="ctr"/>
                      <a:r>
                        <a:rPr lang="en-GB" sz="1500" dirty="0">
                          <a:latin typeface="Comic Sans MS" panose="030F0702030302020204" pitchFamily="66" charset="0"/>
                        </a:rPr>
                        <a:t>for an hour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Comic Sans MS" panose="030F0702030302020204" pitchFamily="66" charset="0"/>
                        </a:rPr>
                        <a:t>since yesterday</a:t>
                      </a:r>
                    </a:p>
                    <a:p>
                      <a:pPr algn="ctr"/>
                      <a:r>
                        <a:rPr lang="en-GB" sz="1500" dirty="0">
                          <a:latin typeface="Comic Sans MS" panose="030F0702030302020204" pitchFamily="66" charset="0"/>
                        </a:rPr>
                        <a:t>since last week</a:t>
                      </a:r>
                    </a:p>
                    <a:p>
                      <a:pPr algn="ctr"/>
                      <a:r>
                        <a:rPr lang="en-GB" sz="1500" dirty="0">
                          <a:latin typeface="Comic Sans MS" panose="030F0702030302020204" pitchFamily="66" charset="0"/>
                        </a:rPr>
                        <a:t>since last year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2528194718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2106BE1D-27CA-4D1B-8307-152D2DE446EF}"/>
              </a:ext>
            </a:extLst>
          </p:cNvPr>
          <p:cNvSpPr txBox="1">
            <a:spLocks/>
          </p:cNvSpPr>
          <p:nvPr/>
        </p:nvSpPr>
        <p:spPr>
          <a:xfrm>
            <a:off x="16261" y="4209087"/>
            <a:ext cx="9773277" cy="1875406"/>
          </a:xfrm>
          <a:prstGeom prst="rect">
            <a:avLst/>
          </a:prstGeom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5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Just, yet and already</a:t>
            </a:r>
            <a:endParaRPr lang="en-US" sz="13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975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309553" indent="-309553">
              <a:buFont typeface="Arial" charset="0"/>
              <a:buChar char="•"/>
            </a:pPr>
            <a:r>
              <a:rPr lang="en-US" sz="1517" b="1" dirty="0">
                <a:latin typeface="Comic Sans MS" panose="030F0702030302020204" pitchFamily="66" charset="0"/>
              </a:rPr>
              <a:t>We use present </a:t>
            </a:r>
            <a:r>
              <a:rPr lang="en-US" sz="151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perfect</a:t>
            </a:r>
            <a:r>
              <a:rPr lang="en-US" sz="1517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517" b="1" dirty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en-US" sz="1517" b="1" dirty="0">
                <a:solidFill>
                  <a:srgbClr val="FF0000"/>
                </a:solidFill>
                <a:latin typeface="Comic Sans MS" panose="030F0702030302020204" pitchFamily="66" charset="0"/>
              </a:rPr>
              <a:t> just, yet </a:t>
            </a:r>
            <a:r>
              <a:rPr lang="en-US" sz="1517" b="1" dirty="0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en-US" sz="1517" b="1" dirty="0">
                <a:solidFill>
                  <a:srgbClr val="FF0000"/>
                </a:solidFill>
                <a:latin typeface="Comic Sans MS" panose="030F0702030302020204" pitchFamily="66" charset="0"/>
              </a:rPr>
              <a:t> already</a:t>
            </a:r>
            <a:r>
              <a:rPr lang="en-US" sz="1517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1517" b="1" dirty="0">
                <a:solidFill>
                  <a:srgbClr val="FF0000"/>
                </a:solidFill>
                <a:latin typeface="Comic Sans MS" panose="030F0702030302020204" pitchFamily="66" charset="0"/>
              </a:rPr>
              <a:t>	   Example: </a:t>
            </a:r>
            <a:r>
              <a:rPr lang="en-US" sz="1517" b="1" dirty="0">
                <a:latin typeface="Comic Sans MS" panose="030F0702030302020204" pitchFamily="66" charset="0"/>
              </a:rPr>
              <a:t>We’</a:t>
            </a:r>
            <a:r>
              <a:rPr lang="en-US" sz="151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 </a:t>
            </a:r>
            <a:r>
              <a:rPr lang="en-US" sz="15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just</a:t>
            </a:r>
            <a:r>
              <a:rPr lang="en-US" sz="151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finished</a:t>
            </a:r>
            <a:r>
              <a:rPr lang="en-US" sz="1517" b="1" dirty="0">
                <a:latin typeface="Comic Sans MS" panose="030F0702030302020204" pitchFamily="66" charset="0"/>
              </a:rPr>
              <a:t>. </a:t>
            </a:r>
            <a:r>
              <a:rPr lang="en-US" sz="1517" b="1" dirty="0">
                <a:solidFill>
                  <a:srgbClr val="00B050"/>
                </a:solidFill>
                <a:latin typeface="Comic Sans MS" panose="030F0702030302020204" pitchFamily="66" charset="0"/>
              </a:rPr>
              <a:t>(= we finished a short time ago.)</a:t>
            </a:r>
          </a:p>
          <a:p>
            <a:r>
              <a:rPr lang="en-US" sz="1517" b="1" dirty="0">
                <a:solidFill>
                  <a:srgbClr val="00B050"/>
                </a:solidFill>
                <a:latin typeface="Comic Sans MS" panose="030F0702030302020204" pitchFamily="66" charset="0"/>
              </a:rPr>
              <a:t>		  </a:t>
            </a:r>
            <a:r>
              <a:rPr lang="en-US" sz="1517" b="1" dirty="0">
                <a:solidFill>
                  <a:schemeClr val="tx1"/>
                </a:solidFill>
                <a:latin typeface="Comic Sans MS" panose="030F0702030302020204" pitchFamily="66" charset="0"/>
              </a:rPr>
              <a:t>They </a:t>
            </a:r>
            <a:r>
              <a:rPr lang="en-US" sz="151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haven’t left </a:t>
            </a:r>
            <a:r>
              <a:rPr lang="en-US" sz="15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yet</a:t>
            </a:r>
            <a:r>
              <a:rPr lang="en-US" sz="1517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sz="1517" b="1" dirty="0">
                <a:solidFill>
                  <a:srgbClr val="00B050"/>
                </a:solidFill>
                <a:latin typeface="Comic Sans MS" panose="030F0702030302020204" pitchFamily="66" charset="0"/>
              </a:rPr>
              <a:t>(= they haven’t left, but we expect they will soon.)</a:t>
            </a:r>
          </a:p>
          <a:p>
            <a:r>
              <a:rPr lang="en-US" sz="1517" b="1" dirty="0">
                <a:solidFill>
                  <a:srgbClr val="00B050"/>
                </a:solidFill>
                <a:latin typeface="Comic Sans MS" panose="030F0702030302020204" pitchFamily="66" charset="0"/>
              </a:rPr>
              <a:t>		  </a:t>
            </a:r>
            <a:r>
              <a:rPr lang="en-US" sz="1517" b="1" dirty="0">
                <a:solidFill>
                  <a:schemeClr val="tx1"/>
                </a:solidFill>
                <a:latin typeface="Comic Sans MS" panose="030F0702030302020204" pitchFamily="66" charset="0"/>
              </a:rPr>
              <a:t>He </a:t>
            </a:r>
            <a:r>
              <a:rPr lang="en-US" sz="151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 </a:t>
            </a:r>
            <a:r>
              <a:rPr lang="en-US" sz="15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already</a:t>
            </a:r>
            <a:r>
              <a:rPr lang="en-US" sz="151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arrived</a:t>
            </a:r>
            <a:r>
              <a:rPr lang="en-US" sz="1517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sz="1517" b="1" dirty="0">
                <a:solidFill>
                  <a:srgbClr val="00B050"/>
                </a:solidFill>
                <a:latin typeface="Comic Sans MS" panose="030F0702030302020204" pitchFamily="66" charset="0"/>
              </a:rPr>
              <a:t>(= He arrived earlier than we expected.)</a:t>
            </a:r>
            <a:endParaRPr lang="en-US" sz="1733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09553" indent="-309553">
              <a:buFont typeface="Arial" charset="0"/>
              <a:buChar char="•"/>
            </a:pPr>
            <a:endParaRPr lang="en-US" sz="1733" b="1" dirty="0"/>
          </a:p>
          <a:p>
            <a:endParaRPr lang="es-CL" sz="1517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5004" y="463685"/>
            <a:ext cx="6460434" cy="166137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Audio para trabajar con el libro </a:t>
            </a:r>
            <a:br>
              <a:rPr lang="es-CL" dirty="0" smtClean="0"/>
            </a:br>
            <a:r>
              <a:rPr lang="es-CL" dirty="0" smtClean="0"/>
              <a:t>TARGET KET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AUDIO ACTIVIDAD N° 2 PAGINA 52</a:t>
            </a:r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23 Pista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5418" y="3455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Media" id="{3C30B8FE-63F1-FF4B-91CE-CB4837F9A26D}" vid="{41B2ED15-6EFB-B24C-B823-EA825DAFE636}"/>
    </a:ext>
  </a:extLst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Media" id="{3C30B8FE-63F1-FF4B-91CE-CB4837F9A26D}" vid="{A50413CE-5F6B-F24B-B77E-D5B7764729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1164</TotalTime>
  <Words>132</Words>
  <Application>Microsoft Office PowerPoint</Application>
  <PresentationFormat>A4 (210 x 297 mm)</PresentationFormat>
  <Paragraphs>48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Comic Sans MS</vt:lpstr>
      <vt:lpstr>Diseño personalizado</vt:lpstr>
      <vt:lpstr>3_Diseño personalizado</vt:lpstr>
      <vt:lpstr>UNIT 1 (11.1)</vt:lpstr>
      <vt:lpstr>Presentación de PowerPoint</vt:lpstr>
      <vt:lpstr>Presentación de PowerPoint</vt:lpstr>
      <vt:lpstr>Audio para trabajar con el libro  TARGET KET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Avalos Villalobos, Gonzalo Adolfo</cp:lastModifiedBy>
  <cp:revision>14</cp:revision>
  <dcterms:created xsi:type="dcterms:W3CDTF">2020-03-25T20:56:26Z</dcterms:created>
  <dcterms:modified xsi:type="dcterms:W3CDTF">2020-03-30T19:02:55Z</dcterms:modified>
</cp:coreProperties>
</file>