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710" r:id="rId2"/>
  </p:sldMasterIdLst>
  <p:sldIdLst>
    <p:sldId id="256" r:id="rId3"/>
    <p:sldId id="258" r:id="rId4"/>
    <p:sldId id="259" r:id="rId5"/>
    <p:sldId id="260" r:id="rId6"/>
    <p:sldId id="261" r:id="rId7"/>
    <p:sldId id="262" r:id="rId8"/>
  </p:sldIdLst>
  <p:sldSz cx="9906000" cy="6858000" type="A4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14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8B40B7-DBAB-D546-8266-A7A61D39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B45750D-A13F-E44C-929F-BFD722BE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50FAA47-6C95-B54F-80B8-C826EDC9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F748017-C239-5341-BBA2-313AD262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36556C5-8D3D-BA46-923A-F62ECCD4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62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67D060C3-E7F2-B442-8AC9-1B4895B2B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57972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27F22B3-C000-604C-A041-699B8E3D5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89F09FE-1EB5-414D-AD46-969FEF3C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7A49056-08DB-494B-BC3C-1CDB755A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61757C7-1F54-8842-BDFB-A920DFEC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033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460434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768808"/>
            <a:ext cx="646043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0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4645" y="0"/>
            <a:ext cx="8151355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4688" y="1316766"/>
            <a:ext cx="7488832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55894" y="2218994"/>
            <a:ext cx="7488832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51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5617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o marca de agua">
    <p:bg>
      <p:bgPr>
        <a:blipFill dpi="0" rotWithShape="1">
          <a:blip r:embed="rId2">
            <a:alphaModFix amt="5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E3DDBF3-012D-964C-8F98-9A6B8F33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367A-BA69-2E45-8EFB-495A67487531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405F4768-3EAA-C843-AAB5-EF1AFF5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0BBE28BA-C840-D84B-96BA-970523D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095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906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28497" y="1508787"/>
            <a:ext cx="9205023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39703" y="2411015"/>
            <a:ext cx="9205023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51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5896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E49377-1891-9747-9ADC-38F15DD6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D01FB72-F5C6-0F4A-AE6F-831FB6F64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8703B4C-D02A-DE4C-9973-7D500A3B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58E8FE7-E3A3-1B45-B917-628680E36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7D3E414-894B-BB48-A58D-45FD03E2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3001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644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644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30-03-2020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1507" y="6356352"/>
            <a:ext cx="2851536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250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48272E-5B49-DD47-83FF-AFD6450C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4A119BC-A1B6-4E40-918C-9DE62F134D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B3DDD05F-B0F0-874E-A962-E71FBDDC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3C09D923-06F0-3A40-AAEA-1390D964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DB20EDD-A66B-0E48-9976-39B3C18B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E3CC8C7-4A52-BE48-ACAB-33A8C5B8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384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20F6D6-42A3-AC46-B650-7A0BD005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6" y="365125"/>
            <a:ext cx="834587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45806D7-387F-1B4E-8E45-A928BE1BC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0B9D1F9-209F-0D4C-9C0D-86060FDA9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2E24B05-34CA-1F49-A0BF-49BD4E2A2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75FAB19-6E7C-3A4C-9293-BDE8D04C3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C1ED1D1C-B020-7E48-B201-D8D83F3B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9B3E66E-D6E1-1442-93BB-BFFF89E7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448CBA7-DD96-9142-8624-6A057C52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7837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A54A24-01FD-7A4E-8B3B-678350C9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2F22DC7-3E0A-294E-84A6-006C6D11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B8C8CD9-796D-1548-9C1B-6DBEF63B5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D075E042-802C-5A48-B06C-90A813D2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544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012" y="211756"/>
            <a:ext cx="4484176" cy="273357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500" b="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4012" y="2945331"/>
            <a:ext cx="4484175" cy="31443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534" y="6129341"/>
            <a:ext cx="2044517" cy="365125"/>
          </a:xfrm>
        </p:spPr>
        <p:txBody>
          <a:bodyPr/>
          <a:lstStyle/>
          <a:p>
            <a:fld id="{EF61367A-BA69-2E45-8EFB-495A67487531}" type="datetimeFigureOut">
              <a:rPr lang="es-CL" smtClean="0"/>
              <a:t>30-03-2020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9988" y="6356352"/>
            <a:ext cx="3583056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534" y="6534155"/>
            <a:ext cx="1274496" cy="365125"/>
          </a:xfrm>
        </p:spPr>
        <p:txBody>
          <a:bodyPr/>
          <a:lstStyle/>
          <a:p>
            <a:fld id="{9C6A5630-BB53-4C40-8F31-30C43906DE4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4922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ACCD421-2C1C-5C43-A7FA-0E204450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02B5F05-16D3-1148-9724-DBEFFE1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DE678AA-2507-9A42-B9AD-C409A9C1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280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D239B78-96E6-764A-ACEC-DA036E2BF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B1B2296-ED5E-9F4E-B7A9-089F9319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8239D9D-F5EB-034F-A00D-0CBA66D5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36F1531-1277-9F43-93D6-6A10FB2E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ADF0427-5AB6-F541-85E7-9053D48B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065C169-613A-724A-91AF-99A0D252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1399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F370A4-19FD-E44F-B888-A48A32AC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8B431AC8-4E98-6745-A214-05E5AD90F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1F9DB71-1365-AA45-AA62-E3E510EE2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744F2F3-1E8F-8141-8FA1-C1D679B6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6E899EB-1A45-DC41-9539-5A2A68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0E603A6-149A-AA49-BB85-E119D02E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1673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E4BB061-FE7A-C442-A541-149D2B31C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4BFEB6F-FEE6-9D4F-8370-CB6BAC2B9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CDA726E-DD72-A54C-9DA8-27140BCC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9E3CEC9-E09C-C545-AD0A-733F9555E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FEE291F-111E-3A4E-8D95-AAE37DF5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8747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7FEC626-4E53-6945-99B3-7661C0A7E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1948347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BD0402D-118A-844F-9109-8F8A0729A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ABA2BE7-9604-A549-AF8D-6F4C37B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6D27819-A82A-8D44-9A62-7FE42FE3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A5CB40A-1878-B044-A46C-EECE02F33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56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920DF3-3CA4-6448-8750-4CBEC3BF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289707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CBCA123-6EBF-2B48-B644-52C2D1210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AF7F2A4-C8C3-CF43-A86F-380C1E670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B11ECAA-BF03-C246-BCDB-E55690A7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1F3CF77-3089-AA42-BB85-A79657E54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EF01CC6-260C-C844-92E8-F2D94695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923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CDB719-2F23-0E4A-8295-B1A165FF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230369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018EE139-64EB-6E4B-A0ED-28B375749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368F4FB-E901-DD46-A048-02C83B9B9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909F0E9-659E-7247-8D9E-9E90334F1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78D7BBE-1D1D-9E40-91AA-464A948F04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FF0FB23-FF10-A84A-ABAE-4FC6229E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CBA7CB4-946A-9145-ABA0-930E3B1D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1EECB7C-D0E9-9541-BA24-B74B956D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840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F12E6B-774B-B94B-8F43-93D6FC5A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5B8B024-AFF8-1E44-A4BA-04827223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FA922C7-385F-9944-A98E-403C1712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C4FB781-CA78-DA4D-8CD4-2339DA93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70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FA27CE8-860B-124C-809C-330321D3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52EC2415-84E7-2742-A00C-A880B33A7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47680D4-2654-3F4A-A5D2-A0FC0F497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4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F9B4070-8093-FB46-A937-E7B68479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A5A3260-A852-0149-B16C-79F525C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ADD681F-3B0E-1148-8844-CEF11AE2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5ED02A9-A2B5-BF49-BA03-8AC374D4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9EED72C-070C-3B4C-9445-68EBEF11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BE15F86-C830-B54F-B5BC-1591D0CF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768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2C8D72-E163-C748-A180-1DE5EFB1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3C4077A1-D75E-BD42-B9DD-5E462B4C9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7F27250-3D79-7B49-9325-62DC46DDC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8C4A80F-3183-3643-9DF4-D969DCCED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1A96142-869F-AB47-9073-73F72FA5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FD8D3D6-490F-8D43-9079-DB62F369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2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39B3866-06B2-FB44-BF3E-26EC0F4D0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8A453A9-5012-5A46-B557-E18E25EA4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10D5EBB-ECE5-9C4A-88FB-E69C5CDE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4808CEA-BB76-0849-BD17-AA95748A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08B1365-63D9-A548-BAEC-88096776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16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505641D6-3859-F340-AE98-FBB28D9A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3185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A3AC580-0388-5F46-87AB-48C4D1D1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03AFDAE-D89A-AE4B-82DD-DB3DE9B44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556-86E8-1C49-8DBE-8BBE10666C63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2FF704E-4F33-F340-8D61-D79B0A2F2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ACDC48-A938-2C4B-B8AA-129A391B5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ED8A-DB83-1D4C-A8EE-CFA43573EF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483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8" r:id="rId11"/>
    <p:sldLayoutId id="2147483739" r:id="rId12"/>
    <p:sldLayoutId id="2147483672" r:id="rId13"/>
    <p:sldLayoutId id="2147483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C34166D-2563-5F4E-9247-1698915A7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9" y="365125"/>
            <a:ext cx="8328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C695835-0A4C-854B-B7C5-1BFD2E9F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9E6829F-7026-AB43-B30D-6E83BA0DA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7E69-FAFF-A349-BF82-5E62C809216B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4CE1C85-A77C-D444-9B22-CCB40B03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6CC0730-461B-3449-893D-E91ADB823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EE89-7B0B-3C46-B039-A74282632E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682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2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A5A2F5-30FA-D542-B64E-B0A50B02C5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UNIT 1 </a:t>
            </a:r>
            <a:r>
              <a:rPr lang="es-CL" dirty="0" smtClean="0"/>
              <a:t>(11.2)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18EE449-7E67-9743-8A35-6F8AAF42DE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English Department</a:t>
            </a:r>
          </a:p>
          <a:p>
            <a:r>
              <a:rPr lang="es-CL" dirty="0" smtClean="0"/>
              <a:t>3ro </a:t>
            </a:r>
            <a:r>
              <a:rPr lang="es-CL" dirty="0"/>
              <a:t>Medio</a:t>
            </a:r>
          </a:p>
        </p:txBody>
      </p:sp>
    </p:spTree>
    <p:extLst>
      <p:ext uri="{BB962C8B-B14F-4D97-AF65-F5344CB8AC3E}">
        <p14:creationId xmlns:p14="http://schemas.microsoft.com/office/powerpoint/2010/main" val="120703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716088" y="1601788"/>
            <a:ext cx="8189912" cy="3900487"/>
          </a:xfrm>
        </p:spPr>
        <p:txBody>
          <a:bodyPr/>
          <a:lstStyle/>
          <a:p>
            <a:pPr marL="309553" indent="-309553">
              <a:buFont typeface="Arial" charset="0"/>
              <a:buChar char="•"/>
            </a:pPr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00B0F0"/>
              </a:solidFill>
            </a:endParaRPr>
          </a:p>
          <a:p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272480" y="642938"/>
            <a:ext cx="9555511" cy="5260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50" b="1" u="sng" dirty="0">
                <a:latin typeface="Comic Sans MS" panose="030F0702030302020204" pitchFamily="66" charset="0"/>
                <a:ea typeface="Arial" charset="0"/>
                <a:cs typeface="Arial" charset="0"/>
              </a:rPr>
              <a:t>Giving directions</a:t>
            </a:r>
            <a:endParaRPr lang="en-US" sz="3033" b="1" u="sng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endParaRPr lang="en-US" sz="1950" b="1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endParaRPr lang="en-US" sz="1950" b="1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endParaRPr lang="en-US" sz="1950" b="1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endParaRPr lang="en-US" sz="1950" b="1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endParaRPr lang="en-US" sz="1950" b="1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endParaRPr lang="en-US" sz="1950" b="1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endParaRPr lang="en-US" sz="1950" b="1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endParaRPr lang="en-US" sz="1950" b="1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endParaRPr lang="en-US" sz="1950" b="1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endParaRPr lang="en-US" sz="1950" b="1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 marL="309553" indent="-309553">
              <a:buFont typeface="Arial" charset="0"/>
              <a:buChar char="•"/>
            </a:pPr>
            <a:r>
              <a:rPr lang="en-US" sz="1517" b="1" dirty="0">
                <a:latin typeface="Comic Sans MS" panose="030F0702030302020204" pitchFamily="66" charset="0"/>
                <a:ea typeface="Arial" charset="0"/>
                <a:cs typeface="Arial" charset="0"/>
              </a:rPr>
              <a:t>We use </a:t>
            </a:r>
            <a:r>
              <a:rPr lang="en-US" sz="151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How do I get to… </a:t>
            </a:r>
            <a:r>
              <a:rPr lang="en-US" sz="1517" b="1" dirty="0">
                <a:latin typeface="Comic Sans MS" panose="030F0702030302020204" pitchFamily="66" charset="0"/>
                <a:ea typeface="Arial" charset="0"/>
                <a:cs typeface="Arial" charset="0"/>
              </a:rPr>
              <a:t>to ask for directions.</a:t>
            </a:r>
          </a:p>
          <a:p>
            <a:pPr marL="309553" indent="-309553">
              <a:buFont typeface="Arial" charset="0"/>
              <a:buChar char="•"/>
            </a:pPr>
            <a:endParaRPr lang="en-US" sz="1517" b="1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r>
              <a:rPr lang="en-US" sz="1517" b="1" dirty="0">
                <a:latin typeface="Comic Sans MS" panose="030F0702030302020204" pitchFamily="66" charset="0"/>
                <a:ea typeface="Arial" charset="0"/>
                <a:cs typeface="Arial" charset="0"/>
              </a:rPr>
              <a:t>	   </a:t>
            </a:r>
            <a:r>
              <a:rPr lang="en-US" sz="1517" b="1" u="sng" dirty="0">
                <a:solidFill>
                  <a:srgbClr val="7030A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Example: </a:t>
            </a:r>
            <a:r>
              <a:rPr lang="en-US" sz="1517" b="1" dirty="0">
                <a:latin typeface="Comic Sans MS" panose="030F0702030302020204" pitchFamily="66" charset="0"/>
                <a:ea typeface="Arial" charset="0"/>
                <a:cs typeface="Arial" charset="0"/>
              </a:rPr>
              <a:t>Excuse me. </a:t>
            </a:r>
            <a:r>
              <a:rPr lang="en-US" sz="1517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How do I get to </a:t>
            </a:r>
            <a:r>
              <a:rPr lang="en-US" sz="1517" b="1" dirty="0">
                <a:latin typeface="Comic Sans MS" panose="030F0702030302020204" pitchFamily="66" charset="0"/>
                <a:ea typeface="Arial" charset="0"/>
                <a:cs typeface="Arial" charset="0"/>
              </a:rPr>
              <a:t>the library?</a:t>
            </a:r>
          </a:p>
          <a:p>
            <a:endParaRPr lang="en-US" sz="1517" b="1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 marL="309553" indent="-309553">
              <a:buFont typeface="Arial" charset="0"/>
              <a:buChar char="•"/>
            </a:pPr>
            <a:r>
              <a:rPr lang="en-US" sz="1517" b="1" dirty="0">
                <a:latin typeface="Comic Sans MS" panose="030F0702030302020204" pitchFamily="66" charset="0"/>
                <a:ea typeface="Arial" charset="0"/>
                <a:cs typeface="Arial" charset="0"/>
              </a:rPr>
              <a:t>We use these expressions to give directions.</a:t>
            </a:r>
          </a:p>
          <a:p>
            <a:pPr marL="309553" indent="-309553">
              <a:buFont typeface="Arial" charset="0"/>
              <a:buChar char="•"/>
            </a:pPr>
            <a:endParaRPr lang="en-US" sz="1517" b="1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r>
              <a:rPr lang="en-US" sz="1517" b="1" dirty="0">
                <a:solidFill>
                  <a:srgbClr val="FF000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	   </a:t>
            </a:r>
            <a:r>
              <a:rPr lang="en-US" sz="1517" b="1" u="sng" dirty="0">
                <a:solidFill>
                  <a:srgbClr val="7030A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Example:</a:t>
            </a:r>
            <a:r>
              <a:rPr lang="en-US" sz="1517" b="1" dirty="0">
                <a:solidFill>
                  <a:srgbClr val="FF000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</a:t>
            </a:r>
            <a:r>
              <a:rPr lang="en-US" sz="151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Go straight on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, then </a:t>
            </a:r>
            <a:r>
              <a:rPr lang="en-US" sz="151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turn left by 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the bank.</a:t>
            </a:r>
          </a:p>
          <a:p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		  </a:t>
            </a:r>
            <a:r>
              <a:rPr lang="en-US" sz="151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Turn left 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at the crossroads, then </a:t>
            </a:r>
            <a:r>
              <a:rPr lang="en-US" sz="151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go over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the bridge.</a:t>
            </a:r>
            <a:endParaRPr lang="en-US" sz="1517" b="1" dirty="0">
              <a:solidFill>
                <a:srgbClr val="00B050"/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3B23175A-FC0E-4713-B9EC-F9AECC6C366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56723" y="1227667"/>
          <a:ext cx="5070562" cy="254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669">
                  <a:extLst>
                    <a:ext uri="{9D8B030D-6E8A-4147-A177-3AD203B41FA5}">
                      <a16:colId xmlns="" xmlns:a16="http://schemas.microsoft.com/office/drawing/2014/main" val="3298541041"/>
                    </a:ext>
                  </a:extLst>
                </a:gridCol>
                <a:gridCol w="1690187">
                  <a:extLst>
                    <a:ext uri="{9D8B030D-6E8A-4147-A177-3AD203B41FA5}">
                      <a16:colId xmlns="" xmlns:a16="http://schemas.microsoft.com/office/drawing/2014/main" val="1828764966"/>
                    </a:ext>
                  </a:extLst>
                </a:gridCol>
                <a:gridCol w="2605706">
                  <a:extLst>
                    <a:ext uri="{9D8B030D-6E8A-4147-A177-3AD203B41FA5}">
                      <a16:colId xmlns="" xmlns:a16="http://schemas.microsoft.com/office/drawing/2014/main" val="2195555667"/>
                    </a:ext>
                  </a:extLst>
                </a:gridCol>
              </a:tblGrid>
              <a:tr h="363220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>
                          <a:latin typeface="Comic Sans MS" panose="030F0702030302020204" pitchFamily="66" charset="0"/>
                        </a:rPr>
                        <a:t>Verb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endParaRPr lang="en-GB" sz="1700" dirty="0">
                        <a:latin typeface="Comic Sans MS" panose="030F0702030302020204" pitchFamily="66" charset="0"/>
                      </a:endParaRP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endParaRPr lang="en-GB" sz="1700">
                        <a:latin typeface="Comic Sans MS" panose="030F0702030302020204" pitchFamily="66" charset="0"/>
                      </a:endParaRP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="" xmlns:a16="http://schemas.microsoft.com/office/drawing/2014/main" val="765438816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Turn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left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at the traffic lights. </a:t>
                      </a: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="" xmlns:a16="http://schemas.microsoft.com/office/drawing/2014/main" val="3808685193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Turn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right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at the roundabout.</a:t>
                      </a: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="" xmlns:a16="http://schemas.microsoft.com/office/drawing/2014/main" val="362293413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Take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the first road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on the left.</a:t>
                      </a: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="" xmlns:a16="http://schemas.microsoft.com/office/drawing/2014/main" val="1318980850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Go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past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the bank.</a:t>
                      </a: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="" xmlns:a16="http://schemas.microsoft.com/office/drawing/2014/main" val="818828359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Go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straight on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at the crossroads.</a:t>
                      </a: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="" xmlns:a16="http://schemas.microsoft.com/office/drawing/2014/main" val="55725949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Go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over</a:t>
                      </a:r>
                    </a:p>
                  </a:txBody>
                  <a:tcPr marL="99060" marR="99060" marT="49530" marB="49530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the bridge.</a:t>
                      </a:r>
                    </a:p>
                  </a:txBody>
                  <a:tcPr marL="99060" marR="99060" marT="49530" marB="49530"/>
                </a:tc>
                <a:extLst>
                  <a:ext uri="{0D108BD9-81ED-4DB2-BD59-A6C34878D82A}">
                    <a16:rowId xmlns="" xmlns:a16="http://schemas.microsoft.com/office/drawing/2014/main" val="3930508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87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716088" y="1601788"/>
            <a:ext cx="8189912" cy="3900487"/>
          </a:xfrm>
        </p:spPr>
        <p:txBody>
          <a:bodyPr/>
          <a:lstStyle/>
          <a:p>
            <a:pPr marL="309553" indent="-309553">
              <a:buFont typeface="Arial" charset="0"/>
              <a:buChar char="•"/>
            </a:pPr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rgbClr val="00B0F0"/>
              </a:solidFill>
            </a:endParaRPr>
          </a:p>
          <a:p>
            <a:endParaRPr lang="es-CL" dirty="0"/>
          </a:p>
        </p:txBody>
      </p:sp>
      <p:sp>
        <p:nvSpPr>
          <p:cNvPr id="6" name="CuadroTexto 5"/>
          <p:cNvSpPr txBox="1"/>
          <p:nvPr/>
        </p:nvSpPr>
        <p:spPr>
          <a:xfrm>
            <a:off x="369264" y="1011671"/>
            <a:ext cx="9555511" cy="482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50" b="1" dirty="0"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 marL="309553" indent="-309553">
              <a:buFont typeface="Arial" panose="020B0604020202020204" pitchFamily="34" charset="0"/>
              <a:buChar char="•"/>
            </a:pP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We can use </a:t>
            </a:r>
            <a:r>
              <a:rPr lang="en-US" sz="1517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behind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, </a:t>
            </a:r>
            <a:r>
              <a:rPr lang="en-US" sz="1517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between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, </a:t>
            </a:r>
            <a:r>
              <a:rPr lang="en-US" sz="1517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in front of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, </a:t>
            </a:r>
            <a:r>
              <a:rPr lang="en-US" sz="1517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next to 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and </a:t>
            </a:r>
            <a:r>
              <a:rPr lang="en-US" sz="1517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opposite</a:t>
            </a:r>
            <a:r>
              <a:rPr lang="en-US" sz="1517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to say where something is.</a:t>
            </a:r>
          </a:p>
          <a:p>
            <a:pPr marL="309553" indent="-309553">
              <a:buFont typeface="Arial" panose="020B0604020202020204" pitchFamily="34" charset="0"/>
              <a:buChar char="•"/>
            </a:pPr>
            <a:endParaRPr lang="en-US" sz="1517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r>
              <a:rPr lang="en-US" sz="1517" b="1" dirty="0">
                <a:solidFill>
                  <a:srgbClr val="7030A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	   </a:t>
            </a:r>
            <a:r>
              <a:rPr lang="en-US" sz="1517" b="1" u="sng" dirty="0">
                <a:solidFill>
                  <a:srgbClr val="7030A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Example: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The hotel is </a:t>
            </a:r>
            <a:r>
              <a:rPr lang="en-US" sz="1517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behind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the swimming pool.</a:t>
            </a:r>
          </a:p>
          <a:p>
            <a:pPr lvl="2"/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	  The school is </a:t>
            </a:r>
            <a:r>
              <a:rPr lang="en-US" sz="1517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between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 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the bank and the post office.</a:t>
            </a:r>
          </a:p>
          <a:p>
            <a:pPr lvl="2"/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	  My house is </a:t>
            </a:r>
            <a:r>
              <a:rPr lang="en-US" sz="1517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opposite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the library</a:t>
            </a:r>
            <a:r>
              <a:rPr lang="en-US" sz="1517" b="1" dirty="0">
                <a:solidFill>
                  <a:srgbClr val="00B05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. (= on the other side of the road.) </a:t>
            </a:r>
          </a:p>
          <a:p>
            <a:pPr lvl="2"/>
            <a:endParaRPr lang="en-US" sz="1517" b="1" dirty="0">
              <a:solidFill>
                <a:srgbClr val="00B050"/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 marL="309553" indent="-309553">
              <a:buFont typeface="Arial" panose="020B0604020202020204" pitchFamily="34" charset="0"/>
              <a:buChar char="•"/>
            </a:pP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We can check we understand by repeating what the other person said.</a:t>
            </a:r>
          </a:p>
          <a:p>
            <a:pPr marL="309553" indent="-309553">
              <a:buFont typeface="Arial" panose="020B0604020202020204" pitchFamily="34" charset="0"/>
              <a:buChar char="•"/>
            </a:pPr>
            <a:endParaRPr lang="en-US" sz="1517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 lvl="2"/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  </a:t>
            </a:r>
            <a:r>
              <a:rPr lang="en-US" sz="1517" b="1" u="sng" dirty="0">
                <a:solidFill>
                  <a:srgbClr val="7030A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Example: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Turn left at the bank. OK I’ve got it.</a:t>
            </a:r>
          </a:p>
          <a:p>
            <a:pPr lvl="2"/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	  So I go straight on and take the second right?</a:t>
            </a:r>
          </a:p>
          <a:p>
            <a:pPr marL="309553" indent="-309553">
              <a:buFont typeface="Arial" panose="020B0604020202020204" pitchFamily="34" charset="0"/>
              <a:buChar char="•"/>
            </a:pPr>
            <a:endParaRPr lang="en-US" sz="1517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 marL="309553" indent="-309553">
              <a:buFont typeface="Arial" panose="020B0604020202020204" pitchFamily="34" charset="0"/>
              <a:buChar char="•"/>
            </a:pP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We can use </a:t>
            </a:r>
            <a:r>
              <a:rPr lang="en-US" sz="1517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take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to give the time needed to get somewhere.</a:t>
            </a:r>
          </a:p>
          <a:p>
            <a:pPr marL="309553" indent="-309553">
              <a:buFont typeface="Arial" panose="020B0604020202020204" pitchFamily="34" charset="0"/>
              <a:buChar char="•"/>
            </a:pPr>
            <a:endParaRPr lang="en-US" sz="1517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	   </a:t>
            </a:r>
            <a:r>
              <a:rPr lang="en-US" sz="1517" b="1" u="sng" dirty="0">
                <a:solidFill>
                  <a:srgbClr val="7030A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Example: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It </a:t>
            </a:r>
            <a:r>
              <a:rPr lang="en-US" sz="1517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takes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about five minutes on foot.</a:t>
            </a:r>
          </a:p>
          <a:p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		  It </a:t>
            </a:r>
            <a:r>
              <a:rPr lang="en-US" sz="1517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takes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about 20 minutes by train.</a:t>
            </a:r>
          </a:p>
          <a:p>
            <a:endParaRPr lang="en-US" sz="1517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pPr marL="309553" indent="-309553">
              <a:buFont typeface="Arial" panose="020B0604020202020204" pitchFamily="34" charset="0"/>
              <a:buChar char="•"/>
            </a:pP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We can use </a:t>
            </a:r>
            <a:r>
              <a:rPr lang="en-US" sz="151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for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with distances.</a:t>
            </a:r>
          </a:p>
          <a:p>
            <a:pPr marL="309553" indent="-309553">
              <a:buFont typeface="Arial" panose="020B0604020202020204" pitchFamily="34" charset="0"/>
              <a:buChar char="•"/>
            </a:pPr>
            <a:endParaRPr lang="en-US" sz="1517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  <a:p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	   </a:t>
            </a:r>
            <a:r>
              <a:rPr lang="en-US" sz="1517" b="1" u="sng" dirty="0">
                <a:solidFill>
                  <a:srgbClr val="7030A0"/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Example: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Go straight on </a:t>
            </a:r>
            <a:r>
              <a:rPr lang="en-US" sz="1517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rial" charset="0"/>
                <a:cs typeface="Arial" charset="0"/>
              </a:rPr>
              <a:t>for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 about 500 </a:t>
            </a:r>
            <a:r>
              <a:rPr lang="en-GB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metres</a:t>
            </a:r>
            <a:r>
              <a:rPr lang="en-US" sz="151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ea typeface="Arial" charset="0"/>
                <a:cs typeface="Arial" charset="0"/>
              </a:rPr>
              <a:t>.</a:t>
            </a:r>
            <a:endParaRPr lang="en-US" sz="1517" b="1" dirty="0">
              <a:solidFill>
                <a:srgbClr val="00B050"/>
              </a:solidFill>
              <a:latin typeface="Comic Sans MS" panose="030F0702030302020204" pitchFamily="66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89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056068" y="4871173"/>
            <a:ext cx="3640138" cy="1241425"/>
          </a:xfrm>
        </p:spPr>
        <p:txBody>
          <a:bodyPr>
            <a:normAutofit fontScale="92500" lnSpcReduction="20000"/>
          </a:bodyPr>
          <a:lstStyle/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Crossroad: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Market place: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Roundabout (UK): 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Traffic circle (</a:t>
            </a:r>
            <a:r>
              <a:rPr lang="en-GB" sz="1300" b="1" dirty="0" err="1">
                <a:latin typeface="Calibri" pitchFamily="34" charset="0"/>
              </a:rPr>
              <a:t>AmE</a:t>
            </a:r>
            <a:r>
              <a:rPr lang="en-GB" sz="1300" b="1" dirty="0">
                <a:latin typeface="Calibri" pitchFamily="34" charset="0"/>
              </a:rPr>
              <a:t>): 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Traffic lights: </a:t>
            </a:r>
          </a:p>
          <a:p>
            <a:pPr marL="69340" algn="just">
              <a:defRPr/>
            </a:pPr>
            <a:endParaRPr lang="en-GB" b="1" dirty="0">
              <a:latin typeface="Calibri" pitchFamily="34" charset="0"/>
            </a:endParaRPr>
          </a:p>
          <a:p>
            <a:endParaRPr lang="es-CL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915167" y="1113141"/>
            <a:ext cx="3647789" cy="500062"/>
          </a:xfrm>
        </p:spPr>
        <p:txBody>
          <a:bodyPr/>
          <a:lstStyle/>
          <a:p>
            <a:r>
              <a:rPr lang="es-CL" sz="1733" b="1" dirty="0"/>
              <a:t>A. </a:t>
            </a:r>
            <a:r>
              <a:rPr lang="es-CL" sz="1733" b="1" dirty="0" err="1"/>
              <a:t>Buldings</a:t>
            </a:r>
            <a:endParaRPr lang="es-CL" sz="1733" b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40171" y="1482897"/>
            <a:ext cx="8603008" cy="2642899"/>
          </a:xfrm>
          <a:prstGeom prst="rect">
            <a:avLst/>
          </a:prstGeom>
        </p:spPr>
        <p:txBody>
          <a:bodyPr lIns="429000" numCol="2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Apartment building: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Bank: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Bridge: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Castle: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Church: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Cinema (UK):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Movie theatre (</a:t>
            </a:r>
            <a:r>
              <a:rPr lang="en-GB" sz="1300" b="1" dirty="0" err="1">
                <a:latin typeface="Calibri" pitchFamily="34" charset="0"/>
              </a:rPr>
              <a:t>AmE</a:t>
            </a:r>
            <a:r>
              <a:rPr lang="en-GB" sz="1300" b="1" dirty="0">
                <a:latin typeface="Calibri" pitchFamily="34" charset="0"/>
              </a:rPr>
              <a:t>):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Factory: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Hospital: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Library: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Museum:</a:t>
            </a: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Office building: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Post office: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Railway station (UK):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Railroad (</a:t>
            </a:r>
            <a:r>
              <a:rPr lang="en-GB" sz="1300" b="1" dirty="0" err="1">
                <a:latin typeface="Calibri" pitchFamily="34" charset="0"/>
              </a:rPr>
              <a:t>Ame</a:t>
            </a:r>
            <a:r>
              <a:rPr lang="en-GB" sz="1300" b="1" dirty="0">
                <a:latin typeface="Calibri" pitchFamily="34" charset="0"/>
              </a:rPr>
              <a:t>):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Stadium: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Ruin: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Skatepark: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Sport centre (UK) / </a:t>
            </a:r>
            <a:r>
              <a:rPr lang="en-US" sz="1300" b="1" dirty="0">
                <a:latin typeface="Calibri" pitchFamily="34" charset="0"/>
              </a:rPr>
              <a:t>center</a:t>
            </a:r>
            <a:r>
              <a:rPr lang="en-GB" sz="1300" b="1" dirty="0">
                <a:latin typeface="Calibri" pitchFamily="34" charset="0"/>
              </a:rPr>
              <a:t> (</a:t>
            </a:r>
            <a:r>
              <a:rPr lang="en-US" sz="1300" b="1" dirty="0" err="1">
                <a:latin typeface="Calibri" pitchFamily="34" charset="0"/>
              </a:rPr>
              <a:t>Ame</a:t>
            </a:r>
            <a:r>
              <a:rPr lang="en-GB" sz="1300" b="1" dirty="0">
                <a:latin typeface="Calibri" pitchFamily="34" charset="0"/>
              </a:rPr>
              <a:t>):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Swimming pool: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Theatre (UK) / </a:t>
            </a:r>
            <a:r>
              <a:rPr lang="en-US" sz="1300" b="1" dirty="0">
                <a:latin typeface="Calibri" pitchFamily="34" charset="0"/>
              </a:rPr>
              <a:t>Theater</a:t>
            </a:r>
            <a:r>
              <a:rPr lang="en-GB" sz="1300" b="1" dirty="0">
                <a:latin typeface="Calibri" pitchFamily="34" charset="0"/>
              </a:rPr>
              <a:t> (</a:t>
            </a:r>
            <a:r>
              <a:rPr lang="en-US" sz="1300" b="1" dirty="0" err="1">
                <a:latin typeface="Calibri" pitchFamily="34" charset="0"/>
              </a:rPr>
              <a:t>Ame</a:t>
            </a:r>
            <a:r>
              <a:rPr lang="en-GB" sz="1300" b="1" dirty="0">
                <a:latin typeface="Calibri" pitchFamily="34" charset="0"/>
              </a:rPr>
              <a:t>):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University:</a:t>
            </a: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69340" algn="just">
              <a:defRPr/>
            </a:pPr>
            <a:endParaRPr lang="en-GB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endParaRPr lang="es-CL" sz="1517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70709" y="4324102"/>
            <a:ext cx="2108466" cy="49903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733" b="1" dirty="0"/>
              <a:t>B. Places in </a:t>
            </a:r>
            <a:r>
              <a:rPr lang="es-CL" sz="1733" b="1" dirty="0" err="1"/>
              <a:t>town</a:t>
            </a:r>
            <a:endParaRPr lang="es-CL" sz="1733" b="1" dirty="0"/>
          </a:p>
        </p:txBody>
      </p:sp>
      <p:sp>
        <p:nvSpPr>
          <p:cNvPr id="10" name="9 CuadroTexto">
            <a:extLst>
              <a:ext uri="{FF2B5EF4-FFF2-40B4-BE49-F238E27FC236}">
                <a16:creationId xmlns="" xmlns:a16="http://schemas.microsoft.com/office/drawing/2014/main" id="{67D1D993-1C95-40C7-BAD9-4A687EEB8ECC}"/>
              </a:ext>
            </a:extLst>
          </p:cNvPr>
          <p:cNvSpPr txBox="1"/>
          <p:nvPr/>
        </p:nvSpPr>
        <p:spPr>
          <a:xfrm>
            <a:off x="637687" y="443383"/>
            <a:ext cx="11701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600" dirty="0">
                <a:latin typeface="Comic Sans MS" pitchFamily="66" charset="0"/>
              </a:rPr>
              <a:t>11.1-2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81CE1D43-B572-48D6-B058-86B6720F1BCB}"/>
              </a:ext>
            </a:extLst>
          </p:cNvPr>
          <p:cNvSpPr txBox="1">
            <a:spLocks/>
          </p:cNvSpPr>
          <p:nvPr/>
        </p:nvSpPr>
        <p:spPr>
          <a:xfrm>
            <a:off x="5022053" y="4216789"/>
            <a:ext cx="2108466" cy="49903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733" b="1" dirty="0"/>
              <a:t>C. </a:t>
            </a:r>
            <a:r>
              <a:rPr lang="es-CL" sz="1733" b="1" dirty="0" err="1"/>
              <a:t>Directions</a:t>
            </a:r>
            <a:endParaRPr lang="es-CL" sz="1733" b="1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D952B15F-8148-4F78-9BF5-5A54F02504B2}"/>
              </a:ext>
            </a:extLst>
          </p:cNvPr>
          <p:cNvSpPr txBox="1">
            <a:spLocks/>
          </p:cNvSpPr>
          <p:nvPr/>
        </p:nvSpPr>
        <p:spPr>
          <a:xfrm>
            <a:off x="4562956" y="4672867"/>
            <a:ext cx="5135127" cy="1638039"/>
          </a:xfrm>
          <a:prstGeom prst="rect">
            <a:avLst/>
          </a:prstGeom>
        </p:spPr>
        <p:txBody>
          <a:bodyPr lIns="429000" numCol="2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Behind: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Between: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In front of: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Next to: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Opposite: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Past: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Turn left: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Turn right: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Go straight on:</a:t>
            </a:r>
          </a:p>
          <a:p>
            <a:pPr marL="316982" indent="-247642" algn="just">
              <a:buFont typeface="+mj-lt"/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69340" algn="just">
              <a:defRPr/>
            </a:pPr>
            <a:endParaRPr lang="en-GB" sz="1517" b="1" dirty="0">
              <a:latin typeface="Calibri" pitchFamily="34" charset="0"/>
            </a:endParaRPr>
          </a:p>
          <a:p>
            <a:endParaRPr lang="es-CL" sz="1517" dirty="0"/>
          </a:p>
        </p:txBody>
      </p:sp>
      <p:sp>
        <p:nvSpPr>
          <p:cNvPr id="2" name="CuadroTexto 1"/>
          <p:cNvSpPr txBox="1"/>
          <p:nvPr/>
        </p:nvSpPr>
        <p:spPr>
          <a:xfrm>
            <a:off x="3173934" y="321972"/>
            <a:ext cx="369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/>
              <a:t>VOCABULARY</a:t>
            </a:r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31532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365160" y="4924972"/>
            <a:ext cx="3640138" cy="1241425"/>
          </a:xfrm>
        </p:spPr>
        <p:txBody>
          <a:bodyPr>
            <a:normAutofit fontScale="92500" lnSpcReduction="20000"/>
          </a:bodyPr>
          <a:lstStyle/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Crossroad: </a:t>
            </a:r>
            <a:r>
              <a:rPr lang="es-CL" sz="1300" b="1" dirty="0">
                <a:latin typeface="Calibri" pitchFamily="34" charset="0"/>
              </a:rPr>
              <a:t>cruce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Market place: </a:t>
            </a:r>
            <a:r>
              <a:rPr lang="es-CL" sz="1300" b="1" dirty="0">
                <a:latin typeface="Calibri" pitchFamily="34" charset="0"/>
              </a:rPr>
              <a:t>mercado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Roundabout (UK): </a:t>
            </a:r>
            <a:r>
              <a:rPr lang="es-CL" sz="1300" b="1" dirty="0">
                <a:latin typeface="Calibri" pitchFamily="34" charset="0"/>
              </a:rPr>
              <a:t>rotonda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Traffic circle (</a:t>
            </a:r>
            <a:r>
              <a:rPr lang="en-GB" sz="1300" b="1" dirty="0" err="1">
                <a:latin typeface="Calibri" pitchFamily="34" charset="0"/>
              </a:rPr>
              <a:t>AmE</a:t>
            </a:r>
            <a:r>
              <a:rPr lang="en-GB" sz="1300" b="1" dirty="0">
                <a:latin typeface="Calibri" pitchFamily="34" charset="0"/>
              </a:rPr>
              <a:t>): </a:t>
            </a:r>
            <a:r>
              <a:rPr lang="es-CL" sz="1300" b="1" dirty="0">
                <a:latin typeface="Calibri" pitchFamily="34" charset="0"/>
              </a:rPr>
              <a:t>rotonda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Traffic lights: </a:t>
            </a:r>
            <a:r>
              <a:rPr lang="es-CL" sz="1300" b="1" dirty="0">
                <a:latin typeface="Calibri" pitchFamily="34" charset="0"/>
              </a:rPr>
              <a:t>semáforo</a:t>
            </a:r>
          </a:p>
          <a:p>
            <a:pPr marL="69340" algn="just">
              <a:defRPr/>
            </a:pPr>
            <a:endParaRPr lang="en-GB" b="1" dirty="0">
              <a:latin typeface="Calibri" pitchFamily="34" charset="0"/>
            </a:endParaRPr>
          </a:p>
          <a:p>
            <a:endParaRPr lang="es-CL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677988" y="598488"/>
            <a:ext cx="8228012" cy="500062"/>
          </a:xfrm>
        </p:spPr>
        <p:txBody>
          <a:bodyPr/>
          <a:lstStyle/>
          <a:p>
            <a:r>
              <a:rPr lang="es-CL" sz="1733" b="1" dirty="0"/>
              <a:t>A. </a:t>
            </a:r>
            <a:r>
              <a:rPr lang="es-CL" sz="1733" b="1" dirty="0" err="1"/>
              <a:t>Buldings</a:t>
            </a:r>
            <a:endParaRPr lang="es-CL" sz="1733" b="1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222752" y="1098136"/>
            <a:ext cx="8603008" cy="2642899"/>
          </a:xfrm>
          <a:prstGeom prst="rect">
            <a:avLst/>
          </a:prstGeom>
        </p:spPr>
        <p:txBody>
          <a:bodyPr lIns="429000" numCol="2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Apartment building:  </a:t>
            </a:r>
            <a:r>
              <a:rPr lang="es-CL" sz="1300" b="1" dirty="0">
                <a:latin typeface="Calibri" pitchFamily="34" charset="0"/>
              </a:rPr>
              <a:t>bloque de departamentos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Bank: banco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Bridge: </a:t>
            </a:r>
            <a:r>
              <a:rPr lang="es-CL" sz="1300" b="1" dirty="0">
                <a:latin typeface="Calibri" pitchFamily="34" charset="0"/>
              </a:rPr>
              <a:t>puente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Castle: </a:t>
            </a:r>
            <a:r>
              <a:rPr lang="es-CL" sz="1300" b="1" dirty="0">
                <a:latin typeface="Calibri" pitchFamily="34" charset="0"/>
              </a:rPr>
              <a:t>castillo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Church: </a:t>
            </a:r>
            <a:r>
              <a:rPr lang="es-CL" sz="1300" b="1" dirty="0">
                <a:latin typeface="Calibri" pitchFamily="34" charset="0"/>
              </a:rPr>
              <a:t>iglesia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Cinema (UK): cine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Movie theatre (</a:t>
            </a:r>
            <a:r>
              <a:rPr lang="en-GB" sz="1300" b="1" dirty="0" err="1">
                <a:latin typeface="Calibri" pitchFamily="34" charset="0"/>
              </a:rPr>
              <a:t>AmE</a:t>
            </a:r>
            <a:r>
              <a:rPr lang="en-GB" sz="1300" b="1" dirty="0">
                <a:latin typeface="Calibri" pitchFamily="34" charset="0"/>
              </a:rPr>
              <a:t>):cine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Factory: </a:t>
            </a:r>
            <a:r>
              <a:rPr lang="es-CL" sz="1300" b="1" dirty="0">
                <a:latin typeface="Calibri" pitchFamily="34" charset="0"/>
              </a:rPr>
              <a:t>fabrica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Hospital: hospital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Library: </a:t>
            </a:r>
            <a:r>
              <a:rPr lang="es-CL" sz="1300" b="1" dirty="0">
                <a:latin typeface="Calibri" pitchFamily="34" charset="0"/>
              </a:rPr>
              <a:t>biblioteca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Museum: </a:t>
            </a:r>
            <a:r>
              <a:rPr lang="es-CL" sz="1300" b="1" dirty="0">
                <a:latin typeface="Calibri" pitchFamily="34" charset="0"/>
              </a:rPr>
              <a:t>museo</a:t>
            </a: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endParaRPr lang="es-CL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Office building: </a:t>
            </a:r>
            <a:r>
              <a:rPr lang="es-CL" sz="1300" b="1" dirty="0">
                <a:latin typeface="Calibri" pitchFamily="34" charset="0"/>
              </a:rPr>
              <a:t>edificio de oficinas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Post office: </a:t>
            </a:r>
            <a:r>
              <a:rPr lang="es-CL" sz="1300" b="1" dirty="0">
                <a:latin typeface="Calibri" pitchFamily="34" charset="0"/>
              </a:rPr>
              <a:t>correo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Railway station (UK): </a:t>
            </a:r>
            <a:r>
              <a:rPr lang="es-CL" sz="1300" b="1" dirty="0">
                <a:latin typeface="Calibri" pitchFamily="34" charset="0"/>
              </a:rPr>
              <a:t>estación</a:t>
            </a:r>
            <a:r>
              <a:rPr lang="en-GB" sz="1300" b="1" dirty="0">
                <a:latin typeface="Calibri" pitchFamily="34" charset="0"/>
              </a:rPr>
              <a:t> de </a:t>
            </a:r>
            <a:r>
              <a:rPr lang="es-CL" sz="1300" b="1" dirty="0">
                <a:latin typeface="Calibri" pitchFamily="34" charset="0"/>
              </a:rPr>
              <a:t>tren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Railroad (</a:t>
            </a:r>
            <a:r>
              <a:rPr lang="en-GB" sz="1300" b="1" dirty="0" err="1">
                <a:latin typeface="Calibri" pitchFamily="34" charset="0"/>
              </a:rPr>
              <a:t>Ame</a:t>
            </a:r>
            <a:r>
              <a:rPr lang="en-GB" sz="1300" b="1" dirty="0">
                <a:latin typeface="Calibri" pitchFamily="34" charset="0"/>
              </a:rPr>
              <a:t>): </a:t>
            </a:r>
            <a:r>
              <a:rPr lang="es-CL" sz="1300" b="1" dirty="0">
                <a:latin typeface="Calibri" pitchFamily="34" charset="0"/>
              </a:rPr>
              <a:t>estación de tren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Stadium: </a:t>
            </a:r>
            <a:r>
              <a:rPr lang="es-CL" sz="1300" b="1" dirty="0">
                <a:latin typeface="Calibri" pitchFamily="34" charset="0"/>
              </a:rPr>
              <a:t>estadio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Ruin: </a:t>
            </a:r>
            <a:r>
              <a:rPr lang="es-CL" sz="1300" b="1" dirty="0">
                <a:latin typeface="Calibri" pitchFamily="34" charset="0"/>
              </a:rPr>
              <a:t>Ruinas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Skatepark: </a:t>
            </a:r>
            <a:r>
              <a:rPr lang="es-CL" sz="1300" b="1" dirty="0">
                <a:latin typeface="Calibri" pitchFamily="34" charset="0"/>
              </a:rPr>
              <a:t>parque de patinetas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Sport centre (UK) / </a:t>
            </a:r>
            <a:r>
              <a:rPr lang="en-US" sz="1300" b="1" dirty="0">
                <a:latin typeface="Calibri" pitchFamily="34" charset="0"/>
              </a:rPr>
              <a:t>center</a:t>
            </a:r>
            <a:r>
              <a:rPr lang="en-GB" sz="1300" b="1" dirty="0">
                <a:latin typeface="Calibri" pitchFamily="34" charset="0"/>
              </a:rPr>
              <a:t> (</a:t>
            </a:r>
            <a:r>
              <a:rPr lang="en-US" sz="1300" b="1" dirty="0" err="1">
                <a:latin typeface="Calibri" pitchFamily="34" charset="0"/>
              </a:rPr>
              <a:t>Ame</a:t>
            </a:r>
            <a:r>
              <a:rPr lang="en-GB" sz="1300" b="1" dirty="0">
                <a:latin typeface="Calibri" pitchFamily="34" charset="0"/>
              </a:rPr>
              <a:t>): </a:t>
            </a:r>
            <a:r>
              <a:rPr lang="es-CL" sz="1300" b="1" dirty="0">
                <a:latin typeface="Calibri" pitchFamily="34" charset="0"/>
              </a:rPr>
              <a:t>centro deportivo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Swimming pool: piscina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Theatre (UK) / </a:t>
            </a:r>
            <a:r>
              <a:rPr lang="en-US" sz="1300" b="1" dirty="0">
                <a:latin typeface="Calibri" pitchFamily="34" charset="0"/>
              </a:rPr>
              <a:t>Theater</a:t>
            </a:r>
            <a:r>
              <a:rPr lang="en-GB" sz="1300" b="1" dirty="0">
                <a:latin typeface="Calibri" pitchFamily="34" charset="0"/>
              </a:rPr>
              <a:t> (</a:t>
            </a:r>
            <a:r>
              <a:rPr lang="en-US" sz="1300" b="1" dirty="0" err="1">
                <a:latin typeface="Calibri" pitchFamily="34" charset="0"/>
              </a:rPr>
              <a:t>Ame</a:t>
            </a:r>
            <a:r>
              <a:rPr lang="en-GB" sz="1300" b="1" dirty="0">
                <a:latin typeface="Calibri" pitchFamily="34" charset="0"/>
              </a:rPr>
              <a:t>): </a:t>
            </a:r>
            <a:r>
              <a:rPr lang="es-CL" sz="1300" b="1" dirty="0">
                <a:latin typeface="Calibri" pitchFamily="34" charset="0"/>
              </a:rPr>
              <a:t>teatro</a:t>
            </a:r>
          </a:p>
          <a:p>
            <a:pPr marL="316982" indent="-247642" algn="just"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University: </a:t>
            </a:r>
            <a:r>
              <a:rPr lang="es-CL" sz="1300" b="1" dirty="0">
                <a:latin typeface="Calibri" pitchFamily="34" charset="0"/>
              </a:rPr>
              <a:t>universidad</a:t>
            </a: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69340" algn="just">
              <a:defRPr/>
            </a:pPr>
            <a:endParaRPr lang="en-GB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pPr marL="316982" indent="-247642" algn="just">
              <a:buAutoNum type="arabicPeriod"/>
              <a:defRPr/>
            </a:pPr>
            <a:endParaRPr lang="en-GB" sz="1300" b="1" dirty="0">
              <a:latin typeface="Calibri" pitchFamily="34" charset="0"/>
            </a:endParaRPr>
          </a:p>
          <a:p>
            <a:endParaRPr lang="es-CL" sz="1517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65160" y="4358493"/>
            <a:ext cx="2382592" cy="49903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733" b="1" dirty="0"/>
              <a:t>B. Places in </a:t>
            </a:r>
            <a:r>
              <a:rPr lang="es-CL" sz="1733" b="1" dirty="0" err="1" smtClean="0"/>
              <a:t>town</a:t>
            </a:r>
            <a:endParaRPr lang="es-CL" sz="1733" b="1" dirty="0"/>
          </a:p>
        </p:txBody>
      </p:sp>
      <p:sp>
        <p:nvSpPr>
          <p:cNvPr id="10" name="9 CuadroTexto">
            <a:extLst>
              <a:ext uri="{FF2B5EF4-FFF2-40B4-BE49-F238E27FC236}">
                <a16:creationId xmlns="" xmlns:a16="http://schemas.microsoft.com/office/drawing/2014/main" id="{67D1D993-1C95-40C7-BAD9-4A687EEB8ECC}"/>
              </a:ext>
            </a:extLst>
          </p:cNvPr>
          <p:cNvSpPr txBox="1"/>
          <p:nvPr/>
        </p:nvSpPr>
        <p:spPr>
          <a:xfrm>
            <a:off x="637687" y="435012"/>
            <a:ext cx="11701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600" dirty="0">
                <a:latin typeface="Comic Sans MS" pitchFamily="66" charset="0"/>
              </a:rPr>
              <a:t>11.1-2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81CE1D43-B572-48D6-B058-86B6720F1BCB}"/>
              </a:ext>
            </a:extLst>
          </p:cNvPr>
          <p:cNvSpPr txBox="1">
            <a:spLocks/>
          </p:cNvSpPr>
          <p:nvPr/>
        </p:nvSpPr>
        <p:spPr>
          <a:xfrm>
            <a:off x="4635614" y="4036955"/>
            <a:ext cx="2108466" cy="49903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733" b="1" dirty="0"/>
              <a:t>C. </a:t>
            </a:r>
            <a:r>
              <a:rPr lang="en-GB" sz="1733" b="1" dirty="0"/>
              <a:t>Directions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993F7D3B-9792-4429-B9E4-F5198C00B2FD}"/>
              </a:ext>
            </a:extLst>
          </p:cNvPr>
          <p:cNvSpPr txBox="1">
            <a:spLocks/>
          </p:cNvSpPr>
          <p:nvPr/>
        </p:nvSpPr>
        <p:spPr>
          <a:xfrm>
            <a:off x="4250546" y="4608011"/>
            <a:ext cx="5369152" cy="1638039"/>
          </a:xfrm>
          <a:prstGeom prst="rect">
            <a:avLst/>
          </a:prstGeom>
        </p:spPr>
        <p:txBody>
          <a:bodyPr lIns="429000" numCol="2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Behind: </a:t>
            </a:r>
            <a:r>
              <a:rPr lang="es-CL" sz="1300" b="1" dirty="0">
                <a:latin typeface="Calibri" pitchFamily="34" charset="0"/>
              </a:rPr>
              <a:t>detrás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Between: </a:t>
            </a:r>
            <a:r>
              <a:rPr lang="es-CL" sz="1300" b="1" dirty="0">
                <a:latin typeface="Calibri" pitchFamily="34" charset="0"/>
              </a:rPr>
              <a:t>entre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In front of: </a:t>
            </a:r>
            <a:r>
              <a:rPr lang="es-CL" sz="1300" b="1" dirty="0">
                <a:latin typeface="Calibri" pitchFamily="34" charset="0"/>
              </a:rPr>
              <a:t>enfrente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Next to: </a:t>
            </a:r>
            <a:r>
              <a:rPr lang="es-CL" sz="1300" b="1" dirty="0">
                <a:latin typeface="Calibri" pitchFamily="34" charset="0"/>
              </a:rPr>
              <a:t>al lado de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Opposite: </a:t>
            </a:r>
            <a:r>
              <a:rPr lang="es-CL" sz="1300" b="1" dirty="0">
                <a:latin typeface="Calibri" pitchFamily="34" charset="0"/>
              </a:rPr>
              <a:t>enfrente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Past: </a:t>
            </a:r>
            <a:r>
              <a:rPr lang="es-CL" sz="1300" b="1" dirty="0">
                <a:latin typeface="Calibri" pitchFamily="34" charset="0"/>
              </a:rPr>
              <a:t>pasado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Turn left: </a:t>
            </a:r>
            <a:r>
              <a:rPr lang="es-CL" sz="1300" b="1" dirty="0">
                <a:latin typeface="Calibri" pitchFamily="34" charset="0"/>
              </a:rPr>
              <a:t>doblar a la izquierda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Turn right: </a:t>
            </a:r>
            <a:r>
              <a:rPr lang="es-CL" sz="1300" b="1" dirty="0">
                <a:latin typeface="Calibri" pitchFamily="34" charset="0"/>
              </a:rPr>
              <a:t>doblar a la derecha</a:t>
            </a:r>
          </a:p>
          <a:p>
            <a:pPr marL="316982" indent="-247642" algn="just">
              <a:buFont typeface="+mj-lt"/>
              <a:buAutoNum type="arabicPeriod"/>
              <a:defRPr/>
            </a:pPr>
            <a:r>
              <a:rPr lang="en-GB" sz="1300" b="1" dirty="0">
                <a:latin typeface="Calibri" pitchFamily="34" charset="0"/>
              </a:rPr>
              <a:t>Go straight on: </a:t>
            </a:r>
            <a:r>
              <a:rPr lang="es-CL" sz="1300" b="1" dirty="0">
                <a:latin typeface="Calibri" pitchFamily="34" charset="0"/>
              </a:rPr>
              <a:t>seguir derecho</a:t>
            </a:r>
          </a:p>
          <a:p>
            <a:pPr marL="316982" indent="-247642" algn="just">
              <a:buFont typeface="+mj-lt"/>
              <a:buAutoNum type="arabicPeriod"/>
              <a:defRPr/>
            </a:pPr>
            <a:endParaRPr lang="en-GB" sz="1300" dirty="0">
              <a:latin typeface="Calibri" pitchFamily="34" charset="0"/>
            </a:endParaRPr>
          </a:p>
          <a:p>
            <a:pPr marL="69340" algn="just">
              <a:defRPr/>
            </a:pPr>
            <a:endParaRPr lang="en-GB" sz="1517" b="1" dirty="0">
              <a:latin typeface="Calibri" pitchFamily="34" charset="0"/>
            </a:endParaRPr>
          </a:p>
          <a:p>
            <a:endParaRPr lang="es-CL" sz="1517" dirty="0"/>
          </a:p>
        </p:txBody>
      </p:sp>
    </p:spTree>
    <p:extLst>
      <p:ext uri="{BB962C8B-B14F-4D97-AF65-F5344CB8AC3E}">
        <p14:creationId xmlns:p14="http://schemas.microsoft.com/office/powerpoint/2010/main" val="212056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AUDIO PARA TRABAJAR CON EL LIBRO KET UNIT 11.2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1038" y="1825625"/>
            <a:ext cx="5384911" cy="840302"/>
          </a:xfrm>
        </p:spPr>
        <p:txBody>
          <a:bodyPr/>
          <a:lstStyle/>
          <a:p>
            <a:r>
              <a:rPr lang="es-CL" dirty="0" smtClean="0"/>
              <a:t>AUDIO ACTIVIDAD 2 PAGINA 54 </a:t>
            </a:r>
            <a:endParaRPr lang="es-CL" dirty="0"/>
          </a:p>
        </p:txBody>
      </p:sp>
      <p:pic>
        <p:nvPicPr>
          <p:cNvPr id="4" name="24 Pista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80786" y="169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4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Educación Media" id="{3C30B8FE-63F1-FF4B-91CE-CB4837F9A26D}" vid="{41B2ED15-6EFB-B24C-B823-EA825DAFE636}"/>
    </a:ext>
  </a:extLst>
</a:theme>
</file>

<file path=ppt/theme/theme2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Educación Media" id="{3C30B8FE-63F1-FF4B-91CE-CB4837F9A26D}" vid="{A50413CE-5F6B-F24B-B77E-D5B7764729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1174</TotalTime>
  <Words>409</Words>
  <Application>Microsoft Office PowerPoint</Application>
  <PresentationFormat>A4 (210 x 297 mm)</PresentationFormat>
  <Paragraphs>166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맑은 고딕</vt:lpstr>
      <vt:lpstr>Arial</vt:lpstr>
      <vt:lpstr>Calibri</vt:lpstr>
      <vt:lpstr>Calibri Light</vt:lpstr>
      <vt:lpstr>Comic Sans MS</vt:lpstr>
      <vt:lpstr>Diseño personalizado</vt:lpstr>
      <vt:lpstr>3_Diseño personalizado</vt:lpstr>
      <vt:lpstr>UNIT 1 (11.2)</vt:lpstr>
      <vt:lpstr>Presentación de PowerPoint</vt:lpstr>
      <vt:lpstr>Presentación de PowerPoint</vt:lpstr>
      <vt:lpstr>Presentación de PowerPoint</vt:lpstr>
      <vt:lpstr>Presentación de PowerPoint</vt:lpstr>
      <vt:lpstr>AUDIO PARA TRABAJAR CON EL LIBRO KET UNIT 11.2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Renato Briceño Espinoza</dc:creator>
  <cp:lastModifiedBy>Avalos Villalobos, Gonzalo Adolfo</cp:lastModifiedBy>
  <cp:revision>16</cp:revision>
  <dcterms:created xsi:type="dcterms:W3CDTF">2020-03-25T20:56:26Z</dcterms:created>
  <dcterms:modified xsi:type="dcterms:W3CDTF">2020-03-30T19:27:41Z</dcterms:modified>
</cp:coreProperties>
</file>